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305"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306" r:id="rId36"/>
    <p:sldId id="291" r:id="rId37"/>
    <p:sldId id="292" r:id="rId38"/>
    <p:sldId id="293" r:id="rId39"/>
    <p:sldId id="294" r:id="rId40"/>
    <p:sldId id="295" r:id="rId41"/>
    <p:sldId id="307" r:id="rId42"/>
    <p:sldId id="297" r:id="rId43"/>
    <p:sldId id="298" r:id="rId44"/>
    <p:sldId id="299" r:id="rId45"/>
    <p:sldId id="300" r:id="rId46"/>
    <p:sldId id="301" r:id="rId47"/>
    <p:sldId id="302" r:id="rId48"/>
    <p:sldId id="303" r:id="rId49"/>
  </p:sldIdLst>
  <p:sldSz cx="9144000" cy="5143500" type="screen16x9"/>
  <p:notesSz cx="6858000" cy="9144000"/>
  <p:embeddedFontLst>
    <p:embeddedFont>
      <p:font typeface="Calibri" panose="020F0502020204030204" pitchFamily="34" charset="0"/>
      <p:regular r:id="rId51"/>
      <p:bold r:id="rId52"/>
      <p:italic r:id="rId53"/>
      <p:boldItalic r:id="rId54"/>
    </p:embeddedFont>
    <p:embeddedFont>
      <p:font typeface="Montserrat" panose="00000500000000000000" pitchFamily="50" charset="0"/>
      <p:regular r:id="rId55"/>
      <p:bold r:id="rId56"/>
      <p:italic r:id="rId57"/>
      <p:boldItalic r:id="rId58"/>
    </p:embeddedFont>
    <p:embeddedFont>
      <p:font typeface="Proxima Nova" panose="02000506030000020004" pitchFamily="50" charset="0"/>
      <p:regular r:id="rId59"/>
      <p:bold r:id="rId60"/>
      <p:italic r:id="rId61"/>
      <p:boldItalic r:id="rId62"/>
    </p:embeddedFont>
    <p:embeddedFont>
      <p:font typeface="Proxima Nova Extrabold" panose="02000506030000020004" pitchFamily="50" charset="0"/>
      <p:bold r:id="rId63"/>
    </p:embeddedFont>
    <p:embeddedFont>
      <p:font typeface="Quattrocento Sans" panose="020B0502050000020003"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jI0gLndiGaYpKudCPu+sPZQiDz1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F2F6AC-6892-43D9-8BD1-864ADA6959E6}" type="doc">
      <dgm:prSet loTypeId="urn:microsoft.com/office/officeart/2005/8/layout/venn1" loCatId="relationship" qsTypeId="urn:microsoft.com/office/officeart/2005/8/quickstyle/simple1" qsCatId="simple" csTypeId="urn:microsoft.com/office/officeart/2005/8/colors/accent1_2" csCatId="accent1" phldr="1"/>
      <dgm:spPr/>
    </dgm:pt>
    <dgm:pt modelId="{892BC4F4-D7E5-4347-9AC3-020E295FD086}">
      <dgm:prSet phldrT="[Text]" custT="1"/>
      <dgm:spPr>
        <a:xfrm>
          <a:off x="556995" y="23963"/>
          <a:ext cx="1150234" cy="1150234"/>
        </a:xfrm>
        <a:prstGeom prst="ellipse">
          <a:avLst/>
        </a:prstGeom>
        <a:solidFill>
          <a:srgbClr val="5B9BD5">
            <a:lumMod val="60000"/>
            <a:lumOff val="40000"/>
            <a:alpha val="20000"/>
          </a:srgbClr>
        </a:solidFill>
        <a:ln w="12700" cap="flat" cmpd="sng" algn="ctr">
          <a:noFill/>
          <a:prstDash val="solid"/>
          <a:miter lim="800000"/>
        </a:ln>
        <a:effectLst/>
      </dgm:spPr>
      <dgm:t>
        <a:bodyPr/>
        <a:lstStyle/>
        <a:p>
          <a:pPr>
            <a:buNone/>
          </a:pP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375C42BC-98D9-4B10-B6B8-32AD5F1DB65B}" type="parTrans" cxnId="{9C0A2C9F-11D6-46F4-9B7E-F9B494527452}">
      <dgm:prSet/>
      <dgm:spPr/>
      <dgm:t>
        <a:bodyPr/>
        <a:lstStyle/>
        <a:p>
          <a:endParaRPr lang="en-US"/>
        </a:p>
      </dgm:t>
    </dgm:pt>
    <dgm:pt modelId="{B8925A55-09FB-4441-9188-1C74B6D3F52A}" type="sibTrans" cxnId="{9C0A2C9F-11D6-46F4-9B7E-F9B494527452}">
      <dgm:prSet/>
      <dgm:spPr/>
      <dgm:t>
        <a:bodyPr/>
        <a:lstStyle/>
        <a:p>
          <a:endParaRPr lang="en-US"/>
        </a:p>
      </dgm:t>
    </dgm:pt>
    <dgm:pt modelId="{605E31E0-5F2C-42F6-BD4F-1AF8853AD4A5}">
      <dgm:prSet phldrT="[Text]" custT="1"/>
      <dgm:spPr>
        <a:xfrm>
          <a:off x="972038" y="742859"/>
          <a:ext cx="1150234" cy="1150234"/>
        </a:xfrm>
        <a:prstGeom prst="ellipse">
          <a:avLst/>
        </a:prstGeom>
        <a:solidFill>
          <a:srgbClr val="4472C4">
            <a:alpha val="60000"/>
          </a:srgbClr>
        </a:solidFill>
        <a:ln w="12700" cap="flat" cmpd="sng" algn="ctr">
          <a:noFill/>
          <a:prstDash val="solid"/>
          <a:miter lim="800000"/>
        </a:ln>
        <a:effectLst/>
      </dgm:spPr>
      <dgm:t>
        <a:bodyPr/>
        <a:lstStyle/>
        <a:p>
          <a:pPr>
            <a:buNone/>
          </a:pP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F229EBC4-2FEF-43F0-AED3-7DB34FD98EF1}" type="parTrans" cxnId="{0865713C-F3A5-4176-88CD-799B37ADAFA3}">
      <dgm:prSet/>
      <dgm:spPr/>
      <dgm:t>
        <a:bodyPr/>
        <a:lstStyle/>
        <a:p>
          <a:endParaRPr lang="en-US"/>
        </a:p>
      </dgm:t>
    </dgm:pt>
    <dgm:pt modelId="{43546B7B-D4D2-4709-AD23-907C17AF607D}" type="sibTrans" cxnId="{0865713C-F3A5-4176-88CD-799B37ADAFA3}">
      <dgm:prSet/>
      <dgm:spPr/>
      <dgm:t>
        <a:bodyPr/>
        <a:lstStyle/>
        <a:p>
          <a:endParaRPr lang="en-US"/>
        </a:p>
      </dgm:t>
    </dgm:pt>
    <dgm:pt modelId="{B0F20FAA-9AA6-4FF9-81FE-4019BB5F07FB}">
      <dgm:prSet phldrT="[Text]" custT="1"/>
      <dgm:spPr>
        <a:xfrm>
          <a:off x="141952" y="742859"/>
          <a:ext cx="1150234" cy="1150234"/>
        </a:xfrm>
        <a:prstGeom prst="ellipse">
          <a:avLst/>
        </a:prstGeom>
        <a:solidFill>
          <a:srgbClr val="5B9BD5">
            <a:lumMod val="50000"/>
            <a:alpha val="20000"/>
          </a:srgbClr>
        </a:solidFill>
        <a:ln w="12700" cap="flat" cmpd="sng" algn="ctr">
          <a:noFill/>
          <a:prstDash val="solid"/>
          <a:miter lim="800000"/>
        </a:ln>
        <a:effectLst/>
      </dgm:spPr>
      <dgm:t>
        <a:bodyPr/>
        <a:lstStyle/>
        <a:p>
          <a:pPr>
            <a:buNone/>
          </a:pP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697E20BB-E8EF-45E0-A08D-D130617A03C4}" type="parTrans" cxnId="{8B6D8A31-6B22-4AB9-9A35-CC7A47B946F0}">
      <dgm:prSet/>
      <dgm:spPr/>
      <dgm:t>
        <a:bodyPr/>
        <a:lstStyle/>
        <a:p>
          <a:endParaRPr lang="en-US"/>
        </a:p>
      </dgm:t>
    </dgm:pt>
    <dgm:pt modelId="{43EE9F80-212C-49A2-90E8-E9AA9680C9BE}" type="sibTrans" cxnId="{8B6D8A31-6B22-4AB9-9A35-CC7A47B946F0}">
      <dgm:prSet/>
      <dgm:spPr/>
      <dgm:t>
        <a:bodyPr/>
        <a:lstStyle/>
        <a:p>
          <a:endParaRPr lang="en-US"/>
        </a:p>
      </dgm:t>
    </dgm:pt>
    <dgm:pt modelId="{9349C278-0FA1-4335-AD6D-F99F20C0314E}" type="pres">
      <dgm:prSet presAssocID="{75F2F6AC-6892-43D9-8BD1-864ADA6959E6}" presName="compositeShape" presStyleCnt="0">
        <dgm:presLayoutVars>
          <dgm:chMax val="7"/>
          <dgm:dir/>
          <dgm:resizeHandles val="exact"/>
        </dgm:presLayoutVars>
      </dgm:prSet>
      <dgm:spPr/>
    </dgm:pt>
    <dgm:pt modelId="{E3FBBDC4-898B-4AC9-951A-B71BA6EEF8E4}" type="pres">
      <dgm:prSet presAssocID="{892BC4F4-D7E5-4347-9AC3-020E295FD086}" presName="circ1" presStyleLbl="vennNode1" presStyleIdx="0" presStyleCnt="3"/>
      <dgm:spPr/>
    </dgm:pt>
    <dgm:pt modelId="{6BF665EF-3DE1-49D4-B14C-0A364006EFC0}" type="pres">
      <dgm:prSet presAssocID="{892BC4F4-D7E5-4347-9AC3-020E295FD086}" presName="circ1Tx" presStyleLbl="revTx" presStyleIdx="0" presStyleCnt="0">
        <dgm:presLayoutVars>
          <dgm:chMax val="0"/>
          <dgm:chPref val="0"/>
          <dgm:bulletEnabled val="1"/>
        </dgm:presLayoutVars>
      </dgm:prSet>
      <dgm:spPr/>
    </dgm:pt>
    <dgm:pt modelId="{D0C8C0AD-DC41-4F45-80C1-DC5BE377B4D0}" type="pres">
      <dgm:prSet presAssocID="{605E31E0-5F2C-42F6-BD4F-1AF8853AD4A5}" presName="circ2" presStyleLbl="vennNode1" presStyleIdx="1" presStyleCnt="3"/>
      <dgm:spPr/>
    </dgm:pt>
    <dgm:pt modelId="{EE352A19-946F-4232-97D2-4232C6EC581F}" type="pres">
      <dgm:prSet presAssocID="{605E31E0-5F2C-42F6-BD4F-1AF8853AD4A5}" presName="circ2Tx" presStyleLbl="revTx" presStyleIdx="0" presStyleCnt="0">
        <dgm:presLayoutVars>
          <dgm:chMax val="0"/>
          <dgm:chPref val="0"/>
          <dgm:bulletEnabled val="1"/>
        </dgm:presLayoutVars>
      </dgm:prSet>
      <dgm:spPr/>
    </dgm:pt>
    <dgm:pt modelId="{4552DB20-0096-4A00-A184-25CF54AED919}" type="pres">
      <dgm:prSet presAssocID="{B0F20FAA-9AA6-4FF9-81FE-4019BB5F07FB}" presName="circ3" presStyleLbl="vennNode1" presStyleIdx="2" presStyleCnt="3"/>
      <dgm:spPr/>
    </dgm:pt>
    <dgm:pt modelId="{56EDD6FB-C304-4A01-8D5A-724449D52A8A}" type="pres">
      <dgm:prSet presAssocID="{B0F20FAA-9AA6-4FF9-81FE-4019BB5F07FB}" presName="circ3Tx" presStyleLbl="revTx" presStyleIdx="0" presStyleCnt="0">
        <dgm:presLayoutVars>
          <dgm:chMax val="0"/>
          <dgm:chPref val="0"/>
          <dgm:bulletEnabled val="1"/>
        </dgm:presLayoutVars>
      </dgm:prSet>
      <dgm:spPr/>
    </dgm:pt>
  </dgm:ptLst>
  <dgm:cxnLst>
    <dgm:cxn modelId="{95D4D21E-524E-4B96-B28E-ABEE611CC740}" type="presOf" srcId="{B0F20FAA-9AA6-4FF9-81FE-4019BB5F07FB}" destId="{56EDD6FB-C304-4A01-8D5A-724449D52A8A}" srcOrd="1" destOrd="0" presId="urn:microsoft.com/office/officeart/2005/8/layout/venn1"/>
    <dgm:cxn modelId="{8B6D8A31-6B22-4AB9-9A35-CC7A47B946F0}" srcId="{75F2F6AC-6892-43D9-8BD1-864ADA6959E6}" destId="{B0F20FAA-9AA6-4FF9-81FE-4019BB5F07FB}" srcOrd="2" destOrd="0" parTransId="{697E20BB-E8EF-45E0-A08D-D130617A03C4}" sibTransId="{43EE9F80-212C-49A2-90E8-E9AA9680C9BE}"/>
    <dgm:cxn modelId="{0865713C-F3A5-4176-88CD-799B37ADAFA3}" srcId="{75F2F6AC-6892-43D9-8BD1-864ADA6959E6}" destId="{605E31E0-5F2C-42F6-BD4F-1AF8853AD4A5}" srcOrd="1" destOrd="0" parTransId="{F229EBC4-2FEF-43F0-AED3-7DB34FD98EF1}" sibTransId="{43546B7B-D4D2-4709-AD23-907C17AF607D}"/>
    <dgm:cxn modelId="{602E6072-0F46-45EA-878E-A343531FB0A9}" type="presOf" srcId="{B0F20FAA-9AA6-4FF9-81FE-4019BB5F07FB}" destId="{4552DB20-0096-4A00-A184-25CF54AED919}" srcOrd="0" destOrd="0" presId="urn:microsoft.com/office/officeart/2005/8/layout/venn1"/>
    <dgm:cxn modelId="{9C0A2C9F-11D6-46F4-9B7E-F9B494527452}" srcId="{75F2F6AC-6892-43D9-8BD1-864ADA6959E6}" destId="{892BC4F4-D7E5-4347-9AC3-020E295FD086}" srcOrd="0" destOrd="0" parTransId="{375C42BC-98D9-4B10-B6B8-32AD5F1DB65B}" sibTransId="{B8925A55-09FB-4441-9188-1C74B6D3F52A}"/>
    <dgm:cxn modelId="{0FB619BB-9F05-4964-8E44-4EF3A40F7E50}" type="presOf" srcId="{605E31E0-5F2C-42F6-BD4F-1AF8853AD4A5}" destId="{EE352A19-946F-4232-97D2-4232C6EC581F}" srcOrd="1" destOrd="0" presId="urn:microsoft.com/office/officeart/2005/8/layout/venn1"/>
    <dgm:cxn modelId="{27FE31C9-DC67-48B1-8A54-5F5F57888849}" type="presOf" srcId="{892BC4F4-D7E5-4347-9AC3-020E295FD086}" destId="{6BF665EF-3DE1-49D4-B14C-0A364006EFC0}" srcOrd="1" destOrd="0" presId="urn:microsoft.com/office/officeart/2005/8/layout/venn1"/>
    <dgm:cxn modelId="{D4C4B5D1-9E0C-4556-8753-92884EDD5B68}" type="presOf" srcId="{892BC4F4-D7E5-4347-9AC3-020E295FD086}" destId="{E3FBBDC4-898B-4AC9-951A-B71BA6EEF8E4}" srcOrd="0" destOrd="0" presId="urn:microsoft.com/office/officeart/2005/8/layout/venn1"/>
    <dgm:cxn modelId="{B10A9DF9-3C83-4FC1-A93F-1F6D81E473F9}" type="presOf" srcId="{75F2F6AC-6892-43D9-8BD1-864ADA6959E6}" destId="{9349C278-0FA1-4335-AD6D-F99F20C0314E}" srcOrd="0" destOrd="0" presId="urn:microsoft.com/office/officeart/2005/8/layout/venn1"/>
    <dgm:cxn modelId="{32D538FC-A2C4-4F6A-B5D6-D42A4D1844DD}" type="presOf" srcId="{605E31E0-5F2C-42F6-BD4F-1AF8853AD4A5}" destId="{D0C8C0AD-DC41-4F45-80C1-DC5BE377B4D0}" srcOrd="0" destOrd="0" presId="urn:microsoft.com/office/officeart/2005/8/layout/venn1"/>
    <dgm:cxn modelId="{3B58372F-075D-4EEA-919D-B07E2A15D251}" type="presParOf" srcId="{9349C278-0FA1-4335-AD6D-F99F20C0314E}" destId="{E3FBBDC4-898B-4AC9-951A-B71BA6EEF8E4}" srcOrd="0" destOrd="0" presId="urn:microsoft.com/office/officeart/2005/8/layout/venn1"/>
    <dgm:cxn modelId="{D4ADBF26-20D7-4038-B6A9-4D0B4A9DFF7A}" type="presParOf" srcId="{9349C278-0FA1-4335-AD6D-F99F20C0314E}" destId="{6BF665EF-3DE1-49D4-B14C-0A364006EFC0}" srcOrd="1" destOrd="0" presId="urn:microsoft.com/office/officeart/2005/8/layout/venn1"/>
    <dgm:cxn modelId="{55F9625B-E961-42F1-A6C9-361864FC3BFA}" type="presParOf" srcId="{9349C278-0FA1-4335-AD6D-F99F20C0314E}" destId="{D0C8C0AD-DC41-4F45-80C1-DC5BE377B4D0}" srcOrd="2" destOrd="0" presId="urn:microsoft.com/office/officeart/2005/8/layout/venn1"/>
    <dgm:cxn modelId="{C332E1A7-ACD3-425B-9EC4-5D299255B4D7}" type="presParOf" srcId="{9349C278-0FA1-4335-AD6D-F99F20C0314E}" destId="{EE352A19-946F-4232-97D2-4232C6EC581F}" srcOrd="3" destOrd="0" presId="urn:microsoft.com/office/officeart/2005/8/layout/venn1"/>
    <dgm:cxn modelId="{9597639B-E57A-4447-8124-AC50A65056B3}" type="presParOf" srcId="{9349C278-0FA1-4335-AD6D-F99F20C0314E}" destId="{4552DB20-0096-4A00-A184-25CF54AED919}" srcOrd="4" destOrd="0" presId="urn:microsoft.com/office/officeart/2005/8/layout/venn1"/>
    <dgm:cxn modelId="{009E2DBA-24C5-4023-863A-574D23C8CB58}" type="presParOf" srcId="{9349C278-0FA1-4335-AD6D-F99F20C0314E}" destId="{56EDD6FB-C304-4A01-8D5A-724449D52A8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F2F6AC-6892-43D9-8BD1-864ADA6959E6}" type="doc">
      <dgm:prSet loTypeId="urn:microsoft.com/office/officeart/2005/8/layout/venn1" loCatId="relationship" qsTypeId="urn:microsoft.com/office/officeart/2005/8/quickstyle/simple1" qsCatId="simple" csTypeId="urn:microsoft.com/office/officeart/2005/8/colors/accent1_2" csCatId="accent1" phldr="1"/>
      <dgm:spPr/>
    </dgm:pt>
    <dgm:pt modelId="{892BC4F4-D7E5-4347-9AC3-020E295FD086}">
      <dgm:prSet phldrT="[Text]" custT="1"/>
      <dgm:spPr>
        <a:xfrm>
          <a:off x="556995" y="23963"/>
          <a:ext cx="1150234" cy="1150234"/>
        </a:xfrm>
        <a:prstGeom prst="ellipse">
          <a:avLst/>
        </a:prstGeom>
        <a:solidFill>
          <a:srgbClr val="5B9BD5">
            <a:lumMod val="60000"/>
            <a:lumOff val="40000"/>
            <a:alpha val="80000"/>
          </a:srgbClr>
        </a:solidFill>
        <a:ln w="12700" cap="flat" cmpd="sng" algn="ctr">
          <a:noFill/>
          <a:prstDash val="solid"/>
          <a:miter lim="800000"/>
        </a:ln>
        <a:effectLst/>
      </dgm:spPr>
      <dgm:t>
        <a:bodyPr/>
        <a:lstStyle/>
        <a:p>
          <a:pPr>
            <a:buNone/>
          </a:pP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375C42BC-98D9-4B10-B6B8-32AD5F1DB65B}" type="parTrans" cxnId="{9C0A2C9F-11D6-46F4-9B7E-F9B494527452}">
      <dgm:prSet/>
      <dgm:spPr/>
      <dgm:t>
        <a:bodyPr/>
        <a:lstStyle/>
        <a:p>
          <a:endParaRPr lang="en-US"/>
        </a:p>
      </dgm:t>
    </dgm:pt>
    <dgm:pt modelId="{B8925A55-09FB-4441-9188-1C74B6D3F52A}" type="sibTrans" cxnId="{9C0A2C9F-11D6-46F4-9B7E-F9B494527452}">
      <dgm:prSet/>
      <dgm:spPr/>
      <dgm:t>
        <a:bodyPr/>
        <a:lstStyle/>
        <a:p>
          <a:endParaRPr lang="en-US"/>
        </a:p>
      </dgm:t>
    </dgm:pt>
    <dgm:pt modelId="{605E31E0-5F2C-42F6-BD4F-1AF8853AD4A5}">
      <dgm:prSet phldrT="[Text]" custT="1"/>
      <dgm:spPr>
        <a:xfrm>
          <a:off x="972038" y="742859"/>
          <a:ext cx="1150234" cy="1150234"/>
        </a:xfrm>
        <a:prstGeom prst="ellipse">
          <a:avLst/>
        </a:prstGeom>
        <a:solidFill>
          <a:srgbClr val="4472C4">
            <a:alpha val="20000"/>
          </a:srgbClr>
        </a:solidFill>
        <a:ln w="12700" cap="flat" cmpd="sng" algn="ctr">
          <a:noFill/>
          <a:prstDash val="solid"/>
          <a:miter lim="800000"/>
        </a:ln>
        <a:effectLst/>
      </dgm:spPr>
      <dgm:t>
        <a:bodyPr/>
        <a:lstStyle/>
        <a:p>
          <a:pPr>
            <a:buNone/>
          </a:pP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F229EBC4-2FEF-43F0-AED3-7DB34FD98EF1}" type="parTrans" cxnId="{0865713C-F3A5-4176-88CD-799B37ADAFA3}">
      <dgm:prSet/>
      <dgm:spPr/>
      <dgm:t>
        <a:bodyPr/>
        <a:lstStyle/>
        <a:p>
          <a:endParaRPr lang="en-US"/>
        </a:p>
      </dgm:t>
    </dgm:pt>
    <dgm:pt modelId="{43546B7B-D4D2-4709-AD23-907C17AF607D}" type="sibTrans" cxnId="{0865713C-F3A5-4176-88CD-799B37ADAFA3}">
      <dgm:prSet/>
      <dgm:spPr/>
      <dgm:t>
        <a:bodyPr/>
        <a:lstStyle/>
        <a:p>
          <a:endParaRPr lang="en-US"/>
        </a:p>
      </dgm:t>
    </dgm:pt>
    <dgm:pt modelId="{B0F20FAA-9AA6-4FF9-81FE-4019BB5F07FB}">
      <dgm:prSet phldrT="[Text]" custT="1"/>
      <dgm:spPr>
        <a:xfrm>
          <a:off x="141952" y="742859"/>
          <a:ext cx="1150234" cy="1150234"/>
        </a:xfrm>
        <a:prstGeom prst="ellipse">
          <a:avLst/>
        </a:prstGeom>
        <a:solidFill>
          <a:srgbClr val="5B9BD5">
            <a:lumMod val="50000"/>
            <a:alpha val="20000"/>
          </a:srgbClr>
        </a:solidFill>
        <a:ln w="12700" cap="flat" cmpd="sng" algn="ctr">
          <a:noFill/>
          <a:prstDash val="solid"/>
          <a:miter lim="800000"/>
        </a:ln>
        <a:effectLst/>
      </dgm:spPr>
      <dgm:t>
        <a:bodyPr/>
        <a:lstStyle/>
        <a:p>
          <a:pPr>
            <a:buNone/>
          </a:pP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697E20BB-E8EF-45E0-A08D-D130617A03C4}" type="parTrans" cxnId="{8B6D8A31-6B22-4AB9-9A35-CC7A47B946F0}">
      <dgm:prSet/>
      <dgm:spPr/>
      <dgm:t>
        <a:bodyPr/>
        <a:lstStyle/>
        <a:p>
          <a:endParaRPr lang="en-US"/>
        </a:p>
      </dgm:t>
    </dgm:pt>
    <dgm:pt modelId="{43EE9F80-212C-49A2-90E8-E9AA9680C9BE}" type="sibTrans" cxnId="{8B6D8A31-6B22-4AB9-9A35-CC7A47B946F0}">
      <dgm:prSet/>
      <dgm:spPr/>
      <dgm:t>
        <a:bodyPr/>
        <a:lstStyle/>
        <a:p>
          <a:endParaRPr lang="en-US"/>
        </a:p>
      </dgm:t>
    </dgm:pt>
    <dgm:pt modelId="{9349C278-0FA1-4335-AD6D-F99F20C0314E}" type="pres">
      <dgm:prSet presAssocID="{75F2F6AC-6892-43D9-8BD1-864ADA6959E6}" presName="compositeShape" presStyleCnt="0">
        <dgm:presLayoutVars>
          <dgm:chMax val="7"/>
          <dgm:dir/>
          <dgm:resizeHandles val="exact"/>
        </dgm:presLayoutVars>
      </dgm:prSet>
      <dgm:spPr/>
    </dgm:pt>
    <dgm:pt modelId="{E3FBBDC4-898B-4AC9-951A-B71BA6EEF8E4}" type="pres">
      <dgm:prSet presAssocID="{892BC4F4-D7E5-4347-9AC3-020E295FD086}" presName="circ1" presStyleLbl="vennNode1" presStyleIdx="0" presStyleCnt="3"/>
      <dgm:spPr/>
    </dgm:pt>
    <dgm:pt modelId="{6BF665EF-3DE1-49D4-B14C-0A364006EFC0}" type="pres">
      <dgm:prSet presAssocID="{892BC4F4-D7E5-4347-9AC3-020E295FD086}" presName="circ1Tx" presStyleLbl="revTx" presStyleIdx="0" presStyleCnt="0">
        <dgm:presLayoutVars>
          <dgm:chMax val="0"/>
          <dgm:chPref val="0"/>
          <dgm:bulletEnabled val="1"/>
        </dgm:presLayoutVars>
      </dgm:prSet>
      <dgm:spPr/>
    </dgm:pt>
    <dgm:pt modelId="{D0C8C0AD-DC41-4F45-80C1-DC5BE377B4D0}" type="pres">
      <dgm:prSet presAssocID="{605E31E0-5F2C-42F6-BD4F-1AF8853AD4A5}" presName="circ2" presStyleLbl="vennNode1" presStyleIdx="1" presStyleCnt="3"/>
      <dgm:spPr/>
    </dgm:pt>
    <dgm:pt modelId="{EE352A19-946F-4232-97D2-4232C6EC581F}" type="pres">
      <dgm:prSet presAssocID="{605E31E0-5F2C-42F6-BD4F-1AF8853AD4A5}" presName="circ2Tx" presStyleLbl="revTx" presStyleIdx="0" presStyleCnt="0">
        <dgm:presLayoutVars>
          <dgm:chMax val="0"/>
          <dgm:chPref val="0"/>
          <dgm:bulletEnabled val="1"/>
        </dgm:presLayoutVars>
      </dgm:prSet>
      <dgm:spPr/>
    </dgm:pt>
    <dgm:pt modelId="{4552DB20-0096-4A00-A184-25CF54AED919}" type="pres">
      <dgm:prSet presAssocID="{B0F20FAA-9AA6-4FF9-81FE-4019BB5F07FB}" presName="circ3" presStyleLbl="vennNode1" presStyleIdx="2" presStyleCnt="3"/>
      <dgm:spPr/>
    </dgm:pt>
    <dgm:pt modelId="{56EDD6FB-C304-4A01-8D5A-724449D52A8A}" type="pres">
      <dgm:prSet presAssocID="{B0F20FAA-9AA6-4FF9-81FE-4019BB5F07FB}" presName="circ3Tx" presStyleLbl="revTx" presStyleIdx="0" presStyleCnt="0">
        <dgm:presLayoutVars>
          <dgm:chMax val="0"/>
          <dgm:chPref val="0"/>
          <dgm:bulletEnabled val="1"/>
        </dgm:presLayoutVars>
      </dgm:prSet>
      <dgm:spPr/>
    </dgm:pt>
  </dgm:ptLst>
  <dgm:cxnLst>
    <dgm:cxn modelId="{95D4D21E-524E-4B96-B28E-ABEE611CC740}" type="presOf" srcId="{B0F20FAA-9AA6-4FF9-81FE-4019BB5F07FB}" destId="{56EDD6FB-C304-4A01-8D5A-724449D52A8A}" srcOrd="1" destOrd="0" presId="urn:microsoft.com/office/officeart/2005/8/layout/venn1"/>
    <dgm:cxn modelId="{8B6D8A31-6B22-4AB9-9A35-CC7A47B946F0}" srcId="{75F2F6AC-6892-43D9-8BD1-864ADA6959E6}" destId="{B0F20FAA-9AA6-4FF9-81FE-4019BB5F07FB}" srcOrd="2" destOrd="0" parTransId="{697E20BB-E8EF-45E0-A08D-D130617A03C4}" sibTransId="{43EE9F80-212C-49A2-90E8-E9AA9680C9BE}"/>
    <dgm:cxn modelId="{0865713C-F3A5-4176-88CD-799B37ADAFA3}" srcId="{75F2F6AC-6892-43D9-8BD1-864ADA6959E6}" destId="{605E31E0-5F2C-42F6-BD4F-1AF8853AD4A5}" srcOrd="1" destOrd="0" parTransId="{F229EBC4-2FEF-43F0-AED3-7DB34FD98EF1}" sibTransId="{43546B7B-D4D2-4709-AD23-907C17AF607D}"/>
    <dgm:cxn modelId="{602E6072-0F46-45EA-878E-A343531FB0A9}" type="presOf" srcId="{B0F20FAA-9AA6-4FF9-81FE-4019BB5F07FB}" destId="{4552DB20-0096-4A00-A184-25CF54AED919}" srcOrd="0" destOrd="0" presId="urn:microsoft.com/office/officeart/2005/8/layout/venn1"/>
    <dgm:cxn modelId="{9C0A2C9F-11D6-46F4-9B7E-F9B494527452}" srcId="{75F2F6AC-6892-43D9-8BD1-864ADA6959E6}" destId="{892BC4F4-D7E5-4347-9AC3-020E295FD086}" srcOrd="0" destOrd="0" parTransId="{375C42BC-98D9-4B10-B6B8-32AD5F1DB65B}" sibTransId="{B8925A55-09FB-4441-9188-1C74B6D3F52A}"/>
    <dgm:cxn modelId="{0FB619BB-9F05-4964-8E44-4EF3A40F7E50}" type="presOf" srcId="{605E31E0-5F2C-42F6-BD4F-1AF8853AD4A5}" destId="{EE352A19-946F-4232-97D2-4232C6EC581F}" srcOrd="1" destOrd="0" presId="urn:microsoft.com/office/officeart/2005/8/layout/venn1"/>
    <dgm:cxn modelId="{27FE31C9-DC67-48B1-8A54-5F5F57888849}" type="presOf" srcId="{892BC4F4-D7E5-4347-9AC3-020E295FD086}" destId="{6BF665EF-3DE1-49D4-B14C-0A364006EFC0}" srcOrd="1" destOrd="0" presId="urn:microsoft.com/office/officeart/2005/8/layout/venn1"/>
    <dgm:cxn modelId="{D4C4B5D1-9E0C-4556-8753-92884EDD5B68}" type="presOf" srcId="{892BC4F4-D7E5-4347-9AC3-020E295FD086}" destId="{E3FBBDC4-898B-4AC9-951A-B71BA6EEF8E4}" srcOrd="0" destOrd="0" presId="urn:microsoft.com/office/officeart/2005/8/layout/venn1"/>
    <dgm:cxn modelId="{B10A9DF9-3C83-4FC1-A93F-1F6D81E473F9}" type="presOf" srcId="{75F2F6AC-6892-43D9-8BD1-864ADA6959E6}" destId="{9349C278-0FA1-4335-AD6D-F99F20C0314E}" srcOrd="0" destOrd="0" presId="urn:microsoft.com/office/officeart/2005/8/layout/venn1"/>
    <dgm:cxn modelId="{32D538FC-A2C4-4F6A-B5D6-D42A4D1844DD}" type="presOf" srcId="{605E31E0-5F2C-42F6-BD4F-1AF8853AD4A5}" destId="{D0C8C0AD-DC41-4F45-80C1-DC5BE377B4D0}" srcOrd="0" destOrd="0" presId="urn:microsoft.com/office/officeart/2005/8/layout/venn1"/>
    <dgm:cxn modelId="{3B58372F-075D-4EEA-919D-B07E2A15D251}" type="presParOf" srcId="{9349C278-0FA1-4335-AD6D-F99F20C0314E}" destId="{E3FBBDC4-898B-4AC9-951A-B71BA6EEF8E4}" srcOrd="0" destOrd="0" presId="urn:microsoft.com/office/officeart/2005/8/layout/venn1"/>
    <dgm:cxn modelId="{D4ADBF26-20D7-4038-B6A9-4D0B4A9DFF7A}" type="presParOf" srcId="{9349C278-0FA1-4335-AD6D-F99F20C0314E}" destId="{6BF665EF-3DE1-49D4-B14C-0A364006EFC0}" srcOrd="1" destOrd="0" presId="urn:microsoft.com/office/officeart/2005/8/layout/venn1"/>
    <dgm:cxn modelId="{55F9625B-E961-42F1-A6C9-361864FC3BFA}" type="presParOf" srcId="{9349C278-0FA1-4335-AD6D-F99F20C0314E}" destId="{D0C8C0AD-DC41-4F45-80C1-DC5BE377B4D0}" srcOrd="2" destOrd="0" presId="urn:microsoft.com/office/officeart/2005/8/layout/venn1"/>
    <dgm:cxn modelId="{C332E1A7-ACD3-425B-9EC4-5D299255B4D7}" type="presParOf" srcId="{9349C278-0FA1-4335-AD6D-F99F20C0314E}" destId="{EE352A19-946F-4232-97D2-4232C6EC581F}" srcOrd="3" destOrd="0" presId="urn:microsoft.com/office/officeart/2005/8/layout/venn1"/>
    <dgm:cxn modelId="{9597639B-E57A-4447-8124-AC50A65056B3}" type="presParOf" srcId="{9349C278-0FA1-4335-AD6D-F99F20C0314E}" destId="{4552DB20-0096-4A00-A184-25CF54AED919}" srcOrd="4" destOrd="0" presId="urn:microsoft.com/office/officeart/2005/8/layout/venn1"/>
    <dgm:cxn modelId="{009E2DBA-24C5-4023-863A-574D23C8CB58}" type="presParOf" srcId="{9349C278-0FA1-4335-AD6D-F99F20C0314E}" destId="{56EDD6FB-C304-4A01-8D5A-724449D52A8A}"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F2F6AC-6892-43D9-8BD1-864ADA6959E6}" type="doc">
      <dgm:prSet loTypeId="urn:microsoft.com/office/officeart/2005/8/layout/venn1" loCatId="relationship" qsTypeId="urn:microsoft.com/office/officeart/2005/8/quickstyle/simple1" qsCatId="simple" csTypeId="urn:microsoft.com/office/officeart/2005/8/colors/accent1_2" csCatId="accent1" phldr="1"/>
      <dgm:spPr/>
    </dgm:pt>
    <dgm:pt modelId="{892BC4F4-D7E5-4347-9AC3-020E295FD086}">
      <dgm:prSet phldrT="[Text]" custT="1"/>
      <dgm:spPr>
        <a:xfrm>
          <a:off x="556995" y="23963"/>
          <a:ext cx="1150234" cy="1150234"/>
        </a:xfrm>
        <a:prstGeom prst="ellipse">
          <a:avLst/>
        </a:prstGeom>
        <a:solidFill>
          <a:srgbClr val="5B9BD5">
            <a:lumMod val="60000"/>
            <a:lumOff val="40000"/>
            <a:alpha val="20000"/>
          </a:srgbClr>
        </a:solidFill>
        <a:ln w="12700" cap="flat" cmpd="sng" algn="ctr">
          <a:noFill/>
          <a:prstDash val="solid"/>
          <a:miter lim="800000"/>
        </a:ln>
        <a:effectLst/>
      </dgm:spPr>
      <dgm:t>
        <a:bodyPr/>
        <a:lstStyle/>
        <a:p>
          <a:pPr>
            <a:buNone/>
          </a:pP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375C42BC-98D9-4B10-B6B8-32AD5F1DB65B}" type="parTrans" cxnId="{9C0A2C9F-11D6-46F4-9B7E-F9B494527452}">
      <dgm:prSet/>
      <dgm:spPr/>
      <dgm:t>
        <a:bodyPr/>
        <a:lstStyle/>
        <a:p>
          <a:endParaRPr lang="en-US"/>
        </a:p>
      </dgm:t>
    </dgm:pt>
    <dgm:pt modelId="{B8925A55-09FB-4441-9188-1C74B6D3F52A}" type="sibTrans" cxnId="{9C0A2C9F-11D6-46F4-9B7E-F9B494527452}">
      <dgm:prSet/>
      <dgm:spPr/>
      <dgm:t>
        <a:bodyPr/>
        <a:lstStyle/>
        <a:p>
          <a:endParaRPr lang="en-US"/>
        </a:p>
      </dgm:t>
    </dgm:pt>
    <dgm:pt modelId="{605E31E0-5F2C-42F6-BD4F-1AF8853AD4A5}">
      <dgm:prSet phldrT="[Text]" custT="1"/>
      <dgm:spPr>
        <a:xfrm>
          <a:off x="972038" y="742859"/>
          <a:ext cx="1150234" cy="1150234"/>
        </a:xfrm>
        <a:prstGeom prst="ellipse">
          <a:avLst/>
        </a:prstGeom>
        <a:solidFill>
          <a:srgbClr val="4472C4">
            <a:alpha val="20000"/>
          </a:srgbClr>
        </a:solidFill>
        <a:ln w="12700" cap="flat" cmpd="sng" algn="ctr">
          <a:noFill/>
          <a:prstDash val="solid"/>
          <a:miter lim="800000"/>
        </a:ln>
        <a:effectLst/>
      </dgm:spPr>
      <dgm:t>
        <a:bodyPr/>
        <a:lstStyle/>
        <a:p>
          <a:pPr>
            <a:buNone/>
          </a:pP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F229EBC4-2FEF-43F0-AED3-7DB34FD98EF1}" type="parTrans" cxnId="{0865713C-F3A5-4176-88CD-799B37ADAFA3}">
      <dgm:prSet/>
      <dgm:spPr/>
      <dgm:t>
        <a:bodyPr/>
        <a:lstStyle/>
        <a:p>
          <a:endParaRPr lang="en-US"/>
        </a:p>
      </dgm:t>
    </dgm:pt>
    <dgm:pt modelId="{43546B7B-D4D2-4709-AD23-907C17AF607D}" type="sibTrans" cxnId="{0865713C-F3A5-4176-88CD-799B37ADAFA3}">
      <dgm:prSet/>
      <dgm:spPr/>
      <dgm:t>
        <a:bodyPr/>
        <a:lstStyle/>
        <a:p>
          <a:endParaRPr lang="en-US"/>
        </a:p>
      </dgm:t>
    </dgm:pt>
    <dgm:pt modelId="{B0F20FAA-9AA6-4FF9-81FE-4019BB5F07FB}">
      <dgm:prSet phldrT="[Text]" custT="1"/>
      <dgm:spPr>
        <a:xfrm>
          <a:off x="141952" y="742859"/>
          <a:ext cx="1150234" cy="1150234"/>
        </a:xfrm>
        <a:prstGeom prst="ellipse">
          <a:avLst/>
        </a:prstGeom>
        <a:solidFill>
          <a:srgbClr val="5B9BD5">
            <a:lumMod val="50000"/>
            <a:alpha val="50000"/>
          </a:srgbClr>
        </a:solidFill>
        <a:ln w="12700" cap="flat" cmpd="sng" algn="ctr">
          <a:noFill/>
          <a:prstDash val="solid"/>
          <a:miter lim="800000"/>
        </a:ln>
        <a:effectLst/>
      </dgm:spPr>
      <dgm:t>
        <a:bodyPr/>
        <a:lstStyle/>
        <a:p>
          <a:pPr>
            <a:buNone/>
          </a:pP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697E20BB-E8EF-45E0-A08D-D130617A03C4}" type="parTrans" cxnId="{8B6D8A31-6B22-4AB9-9A35-CC7A47B946F0}">
      <dgm:prSet/>
      <dgm:spPr/>
      <dgm:t>
        <a:bodyPr/>
        <a:lstStyle/>
        <a:p>
          <a:endParaRPr lang="en-US"/>
        </a:p>
      </dgm:t>
    </dgm:pt>
    <dgm:pt modelId="{43EE9F80-212C-49A2-90E8-E9AA9680C9BE}" type="sibTrans" cxnId="{8B6D8A31-6B22-4AB9-9A35-CC7A47B946F0}">
      <dgm:prSet/>
      <dgm:spPr/>
      <dgm:t>
        <a:bodyPr/>
        <a:lstStyle/>
        <a:p>
          <a:endParaRPr lang="en-US"/>
        </a:p>
      </dgm:t>
    </dgm:pt>
    <dgm:pt modelId="{9349C278-0FA1-4335-AD6D-F99F20C0314E}" type="pres">
      <dgm:prSet presAssocID="{75F2F6AC-6892-43D9-8BD1-864ADA6959E6}" presName="compositeShape" presStyleCnt="0">
        <dgm:presLayoutVars>
          <dgm:chMax val="7"/>
          <dgm:dir/>
          <dgm:resizeHandles val="exact"/>
        </dgm:presLayoutVars>
      </dgm:prSet>
      <dgm:spPr/>
    </dgm:pt>
    <dgm:pt modelId="{E3FBBDC4-898B-4AC9-951A-B71BA6EEF8E4}" type="pres">
      <dgm:prSet presAssocID="{892BC4F4-D7E5-4347-9AC3-020E295FD086}" presName="circ1" presStyleLbl="vennNode1" presStyleIdx="0" presStyleCnt="3"/>
      <dgm:spPr/>
    </dgm:pt>
    <dgm:pt modelId="{6BF665EF-3DE1-49D4-B14C-0A364006EFC0}" type="pres">
      <dgm:prSet presAssocID="{892BC4F4-D7E5-4347-9AC3-020E295FD086}" presName="circ1Tx" presStyleLbl="revTx" presStyleIdx="0" presStyleCnt="0">
        <dgm:presLayoutVars>
          <dgm:chMax val="0"/>
          <dgm:chPref val="0"/>
          <dgm:bulletEnabled val="1"/>
        </dgm:presLayoutVars>
      </dgm:prSet>
      <dgm:spPr/>
    </dgm:pt>
    <dgm:pt modelId="{D0C8C0AD-DC41-4F45-80C1-DC5BE377B4D0}" type="pres">
      <dgm:prSet presAssocID="{605E31E0-5F2C-42F6-BD4F-1AF8853AD4A5}" presName="circ2" presStyleLbl="vennNode1" presStyleIdx="1" presStyleCnt="3"/>
      <dgm:spPr/>
    </dgm:pt>
    <dgm:pt modelId="{EE352A19-946F-4232-97D2-4232C6EC581F}" type="pres">
      <dgm:prSet presAssocID="{605E31E0-5F2C-42F6-BD4F-1AF8853AD4A5}" presName="circ2Tx" presStyleLbl="revTx" presStyleIdx="0" presStyleCnt="0">
        <dgm:presLayoutVars>
          <dgm:chMax val="0"/>
          <dgm:chPref val="0"/>
          <dgm:bulletEnabled val="1"/>
        </dgm:presLayoutVars>
      </dgm:prSet>
      <dgm:spPr/>
    </dgm:pt>
    <dgm:pt modelId="{4552DB20-0096-4A00-A184-25CF54AED919}" type="pres">
      <dgm:prSet presAssocID="{B0F20FAA-9AA6-4FF9-81FE-4019BB5F07FB}" presName="circ3" presStyleLbl="vennNode1" presStyleIdx="2" presStyleCnt="3"/>
      <dgm:spPr/>
    </dgm:pt>
    <dgm:pt modelId="{56EDD6FB-C304-4A01-8D5A-724449D52A8A}" type="pres">
      <dgm:prSet presAssocID="{B0F20FAA-9AA6-4FF9-81FE-4019BB5F07FB}" presName="circ3Tx" presStyleLbl="revTx" presStyleIdx="0" presStyleCnt="0">
        <dgm:presLayoutVars>
          <dgm:chMax val="0"/>
          <dgm:chPref val="0"/>
          <dgm:bulletEnabled val="1"/>
        </dgm:presLayoutVars>
      </dgm:prSet>
      <dgm:spPr/>
    </dgm:pt>
  </dgm:ptLst>
  <dgm:cxnLst>
    <dgm:cxn modelId="{95D4D21E-524E-4B96-B28E-ABEE611CC740}" type="presOf" srcId="{B0F20FAA-9AA6-4FF9-81FE-4019BB5F07FB}" destId="{56EDD6FB-C304-4A01-8D5A-724449D52A8A}" srcOrd="1" destOrd="0" presId="urn:microsoft.com/office/officeart/2005/8/layout/venn1"/>
    <dgm:cxn modelId="{8B6D8A31-6B22-4AB9-9A35-CC7A47B946F0}" srcId="{75F2F6AC-6892-43D9-8BD1-864ADA6959E6}" destId="{B0F20FAA-9AA6-4FF9-81FE-4019BB5F07FB}" srcOrd="2" destOrd="0" parTransId="{697E20BB-E8EF-45E0-A08D-D130617A03C4}" sibTransId="{43EE9F80-212C-49A2-90E8-E9AA9680C9BE}"/>
    <dgm:cxn modelId="{0865713C-F3A5-4176-88CD-799B37ADAFA3}" srcId="{75F2F6AC-6892-43D9-8BD1-864ADA6959E6}" destId="{605E31E0-5F2C-42F6-BD4F-1AF8853AD4A5}" srcOrd="1" destOrd="0" parTransId="{F229EBC4-2FEF-43F0-AED3-7DB34FD98EF1}" sibTransId="{43546B7B-D4D2-4709-AD23-907C17AF607D}"/>
    <dgm:cxn modelId="{602E6072-0F46-45EA-878E-A343531FB0A9}" type="presOf" srcId="{B0F20FAA-9AA6-4FF9-81FE-4019BB5F07FB}" destId="{4552DB20-0096-4A00-A184-25CF54AED919}" srcOrd="0" destOrd="0" presId="urn:microsoft.com/office/officeart/2005/8/layout/venn1"/>
    <dgm:cxn modelId="{9C0A2C9F-11D6-46F4-9B7E-F9B494527452}" srcId="{75F2F6AC-6892-43D9-8BD1-864ADA6959E6}" destId="{892BC4F4-D7E5-4347-9AC3-020E295FD086}" srcOrd="0" destOrd="0" parTransId="{375C42BC-98D9-4B10-B6B8-32AD5F1DB65B}" sibTransId="{B8925A55-09FB-4441-9188-1C74B6D3F52A}"/>
    <dgm:cxn modelId="{0FB619BB-9F05-4964-8E44-4EF3A40F7E50}" type="presOf" srcId="{605E31E0-5F2C-42F6-BD4F-1AF8853AD4A5}" destId="{EE352A19-946F-4232-97D2-4232C6EC581F}" srcOrd="1" destOrd="0" presId="urn:microsoft.com/office/officeart/2005/8/layout/venn1"/>
    <dgm:cxn modelId="{27FE31C9-DC67-48B1-8A54-5F5F57888849}" type="presOf" srcId="{892BC4F4-D7E5-4347-9AC3-020E295FD086}" destId="{6BF665EF-3DE1-49D4-B14C-0A364006EFC0}" srcOrd="1" destOrd="0" presId="urn:microsoft.com/office/officeart/2005/8/layout/venn1"/>
    <dgm:cxn modelId="{D4C4B5D1-9E0C-4556-8753-92884EDD5B68}" type="presOf" srcId="{892BC4F4-D7E5-4347-9AC3-020E295FD086}" destId="{E3FBBDC4-898B-4AC9-951A-B71BA6EEF8E4}" srcOrd="0" destOrd="0" presId="urn:microsoft.com/office/officeart/2005/8/layout/venn1"/>
    <dgm:cxn modelId="{B10A9DF9-3C83-4FC1-A93F-1F6D81E473F9}" type="presOf" srcId="{75F2F6AC-6892-43D9-8BD1-864ADA6959E6}" destId="{9349C278-0FA1-4335-AD6D-F99F20C0314E}" srcOrd="0" destOrd="0" presId="urn:microsoft.com/office/officeart/2005/8/layout/venn1"/>
    <dgm:cxn modelId="{32D538FC-A2C4-4F6A-B5D6-D42A4D1844DD}" type="presOf" srcId="{605E31E0-5F2C-42F6-BD4F-1AF8853AD4A5}" destId="{D0C8C0AD-DC41-4F45-80C1-DC5BE377B4D0}" srcOrd="0" destOrd="0" presId="urn:microsoft.com/office/officeart/2005/8/layout/venn1"/>
    <dgm:cxn modelId="{3B58372F-075D-4EEA-919D-B07E2A15D251}" type="presParOf" srcId="{9349C278-0FA1-4335-AD6D-F99F20C0314E}" destId="{E3FBBDC4-898B-4AC9-951A-B71BA6EEF8E4}" srcOrd="0" destOrd="0" presId="urn:microsoft.com/office/officeart/2005/8/layout/venn1"/>
    <dgm:cxn modelId="{D4ADBF26-20D7-4038-B6A9-4D0B4A9DFF7A}" type="presParOf" srcId="{9349C278-0FA1-4335-AD6D-F99F20C0314E}" destId="{6BF665EF-3DE1-49D4-B14C-0A364006EFC0}" srcOrd="1" destOrd="0" presId="urn:microsoft.com/office/officeart/2005/8/layout/venn1"/>
    <dgm:cxn modelId="{55F9625B-E961-42F1-A6C9-361864FC3BFA}" type="presParOf" srcId="{9349C278-0FA1-4335-AD6D-F99F20C0314E}" destId="{D0C8C0AD-DC41-4F45-80C1-DC5BE377B4D0}" srcOrd="2" destOrd="0" presId="urn:microsoft.com/office/officeart/2005/8/layout/venn1"/>
    <dgm:cxn modelId="{C332E1A7-ACD3-425B-9EC4-5D299255B4D7}" type="presParOf" srcId="{9349C278-0FA1-4335-AD6D-F99F20C0314E}" destId="{EE352A19-946F-4232-97D2-4232C6EC581F}" srcOrd="3" destOrd="0" presId="urn:microsoft.com/office/officeart/2005/8/layout/venn1"/>
    <dgm:cxn modelId="{9597639B-E57A-4447-8124-AC50A65056B3}" type="presParOf" srcId="{9349C278-0FA1-4335-AD6D-F99F20C0314E}" destId="{4552DB20-0096-4A00-A184-25CF54AED919}" srcOrd="4" destOrd="0" presId="urn:microsoft.com/office/officeart/2005/8/layout/venn1"/>
    <dgm:cxn modelId="{009E2DBA-24C5-4023-863A-574D23C8CB58}" type="presParOf" srcId="{9349C278-0FA1-4335-AD6D-F99F20C0314E}" destId="{56EDD6FB-C304-4A01-8D5A-724449D52A8A}"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BBDC4-898B-4AC9-951A-B71BA6EEF8E4}">
      <dsp:nvSpPr>
        <dsp:cNvPr id="0" name=""/>
        <dsp:cNvSpPr/>
      </dsp:nvSpPr>
      <dsp:spPr>
        <a:xfrm>
          <a:off x="556995" y="23963"/>
          <a:ext cx="1150234" cy="1150234"/>
        </a:xfrm>
        <a:prstGeom prst="ellipse">
          <a:avLst/>
        </a:prstGeom>
        <a:solidFill>
          <a:srgbClr val="5B9BD5">
            <a:lumMod val="60000"/>
            <a:lumOff val="40000"/>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ysClr val="windowText" lastClr="000000">
                <a:hueOff val="0"/>
                <a:satOff val="0"/>
                <a:lumOff val="0"/>
                <a:alphaOff val="0"/>
              </a:sysClr>
            </a:solidFill>
            <a:latin typeface="Calibri" panose="020F0502020204030204"/>
            <a:ea typeface="+mn-ea"/>
            <a:cs typeface="+mn-cs"/>
          </a:endParaRPr>
        </a:p>
      </dsp:txBody>
      <dsp:txXfrm>
        <a:off x="833887" y="301055"/>
        <a:ext cx="596449" cy="366003"/>
      </dsp:txXfrm>
    </dsp:sp>
    <dsp:sp modelId="{D0C8C0AD-DC41-4F45-80C1-DC5BE377B4D0}">
      <dsp:nvSpPr>
        <dsp:cNvPr id="0" name=""/>
        <dsp:cNvSpPr/>
      </dsp:nvSpPr>
      <dsp:spPr>
        <a:xfrm>
          <a:off x="972038" y="742859"/>
          <a:ext cx="1150234" cy="1150234"/>
        </a:xfrm>
        <a:prstGeom prst="ellipse">
          <a:avLst/>
        </a:prstGeom>
        <a:solidFill>
          <a:srgbClr val="4472C4">
            <a:alpha val="6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ysClr val="windowText" lastClr="000000">
                <a:hueOff val="0"/>
                <a:satOff val="0"/>
                <a:lumOff val="0"/>
                <a:alphaOff val="0"/>
              </a:sysClr>
            </a:solidFill>
            <a:latin typeface="Calibri" panose="020F0502020204030204"/>
            <a:ea typeface="+mn-ea"/>
            <a:cs typeface="+mn-cs"/>
          </a:endParaRPr>
        </a:p>
      </dsp:txBody>
      <dsp:txXfrm>
        <a:off x="1424887" y="1132649"/>
        <a:ext cx="488002" cy="447337"/>
      </dsp:txXfrm>
    </dsp:sp>
    <dsp:sp modelId="{4552DB20-0096-4A00-A184-25CF54AED919}">
      <dsp:nvSpPr>
        <dsp:cNvPr id="0" name=""/>
        <dsp:cNvSpPr/>
      </dsp:nvSpPr>
      <dsp:spPr>
        <a:xfrm>
          <a:off x="141952" y="742859"/>
          <a:ext cx="1150234" cy="1150234"/>
        </a:xfrm>
        <a:prstGeom prst="ellipse">
          <a:avLst/>
        </a:prstGeom>
        <a:solidFill>
          <a:srgbClr val="5B9BD5">
            <a:lumMod val="50000"/>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ysClr val="windowText" lastClr="000000">
                <a:hueOff val="0"/>
                <a:satOff val="0"/>
                <a:lumOff val="0"/>
                <a:alphaOff val="0"/>
              </a:sysClr>
            </a:solidFill>
            <a:latin typeface="Calibri" panose="020F0502020204030204"/>
            <a:ea typeface="+mn-ea"/>
            <a:cs typeface="+mn-cs"/>
          </a:endParaRPr>
        </a:p>
      </dsp:txBody>
      <dsp:txXfrm>
        <a:off x="351334" y="1132649"/>
        <a:ext cx="488002" cy="447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BBDC4-898B-4AC9-951A-B71BA6EEF8E4}">
      <dsp:nvSpPr>
        <dsp:cNvPr id="0" name=""/>
        <dsp:cNvSpPr/>
      </dsp:nvSpPr>
      <dsp:spPr>
        <a:xfrm>
          <a:off x="556995" y="23963"/>
          <a:ext cx="1150234" cy="1150234"/>
        </a:xfrm>
        <a:prstGeom prst="ellipse">
          <a:avLst/>
        </a:prstGeom>
        <a:solidFill>
          <a:srgbClr val="5B9BD5">
            <a:lumMod val="60000"/>
            <a:lumOff val="4000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ysClr val="windowText" lastClr="000000">
                <a:hueOff val="0"/>
                <a:satOff val="0"/>
                <a:lumOff val="0"/>
                <a:alphaOff val="0"/>
              </a:sysClr>
            </a:solidFill>
            <a:latin typeface="Calibri" panose="020F0502020204030204"/>
            <a:ea typeface="+mn-ea"/>
            <a:cs typeface="+mn-cs"/>
          </a:endParaRPr>
        </a:p>
      </dsp:txBody>
      <dsp:txXfrm>
        <a:off x="833887" y="301055"/>
        <a:ext cx="596449" cy="366003"/>
      </dsp:txXfrm>
    </dsp:sp>
    <dsp:sp modelId="{D0C8C0AD-DC41-4F45-80C1-DC5BE377B4D0}">
      <dsp:nvSpPr>
        <dsp:cNvPr id="0" name=""/>
        <dsp:cNvSpPr/>
      </dsp:nvSpPr>
      <dsp:spPr>
        <a:xfrm>
          <a:off x="972038" y="742859"/>
          <a:ext cx="1150234" cy="1150234"/>
        </a:xfrm>
        <a:prstGeom prst="ellipse">
          <a:avLst/>
        </a:prstGeom>
        <a:solidFill>
          <a:srgbClr val="4472C4">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ysClr val="windowText" lastClr="000000">
                <a:hueOff val="0"/>
                <a:satOff val="0"/>
                <a:lumOff val="0"/>
                <a:alphaOff val="0"/>
              </a:sysClr>
            </a:solidFill>
            <a:latin typeface="Calibri" panose="020F0502020204030204"/>
            <a:ea typeface="+mn-ea"/>
            <a:cs typeface="+mn-cs"/>
          </a:endParaRPr>
        </a:p>
      </dsp:txBody>
      <dsp:txXfrm>
        <a:off x="1424887" y="1132649"/>
        <a:ext cx="488002" cy="447337"/>
      </dsp:txXfrm>
    </dsp:sp>
    <dsp:sp modelId="{4552DB20-0096-4A00-A184-25CF54AED919}">
      <dsp:nvSpPr>
        <dsp:cNvPr id="0" name=""/>
        <dsp:cNvSpPr/>
      </dsp:nvSpPr>
      <dsp:spPr>
        <a:xfrm>
          <a:off x="141952" y="742859"/>
          <a:ext cx="1150234" cy="1150234"/>
        </a:xfrm>
        <a:prstGeom prst="ellipse">
          <a:avLst/>
        </a:prstGeom>
        <a:solidFill>
          <a:srgbClr val="5B9BD5">
            <a:lumMod val="50000"/>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ysClr val="windowText" lastClr="000000">
                <a:hueOff val="0"/>
                <a:satOff val="0"/>
                <a:lumOff val="0"/>
                <a:alphaOff val="0"/>
              </a:sysClr>
            </a:solidFill>
            <a:latin typeface="Calibri" panose="020F0502020204030204"/>
            <a:ea typeface="+mn-ea"/>
            <a:cs typeface="+mn-cs"/>
          </a:endParaRPr>
        </a:p>
      </dsp:txBody>
      <dsp:txXfrm>
        <a:off x="351334" y="1132649"/>
        <a:ext cx="488002" cy="4473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BBDC4-898B-4AC9-951A-B71BA6EEF8E4}">
      <dsp:nvSpPr>
        <dsp:cNvPr id="0" name=""/>
        <dsp:cNvSpPr/>
      </dsp:nvSpPr>
      <dsp:spPr>
        <a:xfrm>
          <a:off x="556995" y="23963"/>
          <a:ext cx="1150234" cy="1150234"/>
        </a:xfrm>
        <a:prstGeom prst="ellipse">
          <a:avLst/>
        </a:prstGeom>
        <a:solidFill>
          <a:srgbClr val="5B9BD5">
            <a:lumMod val="60000"/>
            <a:lumOff val="40000"/>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ysClr val="windowText" lastClr="000000">
                <a:hueOff val="0"/>
                <a:satOff val="0"/>
                <a:lumOff val="0"/>
                <a:alphaOff val="0"/>
              </a:sysClr>
            </a:solidFill>
            <a:latin typeface="Calibri" panose="020F0502020204030204"/>
            <a:ea typeface="+mn-ea"/>
            <a:cs typeface="+mn-cs"/>
          </a:endParaRPr>
        </a:p>
      </dsp:txBody>
      <dsp:txXfrm>
        <a:off x="833887" y="301055"/>
        <a:ext cx="596449" cy="366003"/>
      </dsp:txXfrm>
    </dsp:sp>
    <dsp:sp modelId="{D0C8C0AD-DC41-4F45-80C1-DC5BE377B4D0}">
      <dsp:nvSpPr>
        <dsp:cNvPr id="0" name=""/>
        <dsp:cNvSpPr/>
      </dsp:nvSpPr>
      <dsp:spPr>
        <a:xfrm>
          <a:off x="972038" y="742859"/>
          <a:ext cx="1150234" cy="1150234"/>
        </a:xfrm>
        <a:prstGeom prst="ellipse">
          <a:avLst/>
        </a:prstGeom>
        <a:solidFill>
          <a:srgbClr val="4472C4">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ysClr val="windowText" lastClr="000000">
                <a:hueOff val="0"/>
                <a:satOff val="0"/>
                <a:lumOff val="0"/>
                <a:alphaOff val="0"/>
              </a:sysClr>
            </a:solidFill>
            <a:latin typeface="Calibri" panose="020F0502020204030204"/>
            <a:ea typeface="+mn-ea"/>
            <a:cs typeface="+mn-cs"/>
          </a:endParaRPr>
        </a:p>
      </dsp:txBody>
      <dsp:txXfrm>
        <a:off x="1424887" y="1132649"/>
        <a:ext cx="488002" cy="447337"/>
      </dsp:txXfrm>
    </dsp:sp>
    <dsp:sp modelId="{4552DB20-0096-4A00-A184-25CF54AED919}">
      <dsp:nvSpPr>
        <dsp:cNvPr id="0" name=""/>
        <dsp:cNvSpPr/>
      </dsp:nvSpPr>
      <dsp:spPr>
        <a:xfrm>
          <a:off x="141952" y="742859"/>
          <a:ext cx="1150234" cy="1150234"/>
        </a:xfrm>
        <a:prstGeom prst="ellipse">
          <a:avLst/>
        </a:prstGeom>
        <a:solidFill>
          <a:srgbClr val="5B9BD5">
            <a:lumMod val="50000"/>
            <a:alpha val="5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ysClr val="windowText" lastClr="000000">
                <a:hueOff val="0"/>
                <a:satOff val="0"/>
                <a:lumOff val="0"/>
                <a:alphaOff val="0"/>
              </a:sysClr>
            </a:solidFill>
            <a:latin typeface="Calibri" panose="020F0502020204030204"/>
            <a:ea typeface="+mn-ea"/>
            <a:cs typeface="+mn-cs"/>
          </a:endParaRPr>
        </a:p>
      </dsp:txBody>
      <dsp:txXfrm>
        <a:off x="351334" y="1132649"/>
        <a:ext cx="488002" cy="44733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4" name="Google Shape;354;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 these populations often have difficulty accessing services, receive substandard SUD care and treatment when they do get it, and encounter siloed and fragmented services.</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equitable access, evidence-based clinical interventions and integrated, comprehensive care for concurrent behavioral health conditions.</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Stakeholders can address payment, data continuity, parity in criminal justice settings, expansion of access to services in rural settings, and further advancement of evidence-based treatment,</a:t>
            </a:r>
            <a:endParaRPr/>
          </a:p>
        </p:txBody>
      </p:sp>
      <p:sp>
        <p:nvSpPr>
          <p:cNvPr id="355" name="Google Shape;355;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11</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5" name="Google Shape;365;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CHAD</a:t>
            </a:r>
            <a:endParaRPr/>
          </a:p>
        </p:txBody>
      </p:sp>
      <p:sp>
        <p:nvSpPr>
          <p:cNvPr id="366" name="Google Shape;366;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1" name="Google Shape;381;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13</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Tree>
    <p:extLst>
      <p:ext uri="{BB962C8B-B14F-4D97-AF65-F5344CB8AC3E}">
        <p14:creationId xmlns:p14="http://schemas.microsoft.com/office/powerpoint/2010/main" val="2001080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5" name="Google Shape;415;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 name="Google Shape;453;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8" name="Google Shape;478;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 name="Google Shape;502;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1" name="Google Shape;521;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Since inception, grown from 6 to 23 participating sites, including all dedicated pediatric EDs in the state.</a:t>
            </a:r>
            <a:endParaRPr/>
          </a:p>
        </p:txBody>
      </p:sp>
      <p:sp>
        <p:nvSpPr>
          <p:cNvPr id="522" name="Google Shape;522;p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7" name="Google Shape;597;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2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10a56958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10a5695865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Overdose response and naloxone administration videos, naloxone brochures, county-specific naloxone access cards, kit label with overdose response instructions, implementation guide</a:t>
            </a:r>
            <a:endParaRPr dirty="0"/>
          </a:p>
        </p:txBody>
      </p:sp>
      <p:sp>
        <p:nvSpPr>
          <p:cNvPr id="657" name="Google Shape;6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3" name="Google Shape;66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9" name="Google Shape;66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Tree>
    <p:extLst>
      <p:ext uri="{BB962C8B-B14F-4D97-AF65-F5344CB8AC3E}">
        <p14:creationId xmlns:p14="http://schemas.microsoft.com/office/powerpoint/2010/main" val="3680230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7" name="Google Shape;687;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Gina: describe qualitative interviews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9" name="Google Shape;709;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Keith to take over and discuss facilitators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4</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Tree>
    <p:extLst>
      <p:ext uri="{BB962C8B-B14F-4D97-AF65-F5344CB8AC3E}">
        <p14:creationId xmlns:p14="http://schemas.microsoft.com/office/powerpoint/2010/main" val="1308711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1" name="Google Shape;79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5" name="Google Shape;80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4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7" name="Google Shape;84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1" name="Google Shape;861;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Develop and implement best practices </a:t>
            </a:r>
            <a:endParaRPr/>
          </a:p>
          <a:p>
            <a:pPr marL="158750" lvl="0" indent="0" algn="l" rtl="0">
              <a:spcBef>
                <a:spcPts val="0"/>
              </a:spcBef>
              <a:spcAft>
                <a:spcPts val="0"/>
              </a:spcAft>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A comprehensive Perioperative Care Management pathway is critical to providing best care to all surgical patients, thereby mitigating the financial and human burden of the opioid epidemic.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158750" lvl="0" indent="0" algn="l" rtl="0">
              <a:spcBef>
                <a:spcPts val="0"/>
              </a:spcBef>
              <a:spcAft>
                <a:spcPts val="0"/>
              </a:spcAft>
              <a:buSzPts val="1200"/>
              <a:buFont typeface="Calibri"/>
              <a:buNone/>
            </a:pPr>
            <a:endParaRPr sz="1200">
              <a:solidFill>
                <a:schemeClr val="dk1"/>
              </a:solidFill>
              <a:latin typeface="Calibri"/>
              <a:ea typeface="Calibri"/>
              <a:cs typeface="Calibri"/>
              <a:sym typeface="Calibri"/>
            </a:endParaRPr>
          </a:p>
        </p:txBody>
      </p:sp>
      <p:sp>
        <p:nvSpPr>
          <p:cNvPr id="203" name="Google Shape;203;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5</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7" name="Google Shape;227;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6" name="Google Shape;316;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rgbClr val="000000"/>
              </a:buClr>
              <a:buSzPts val="14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Cover" type="title">
  <p:cSld name="Title/Cover">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5800" y="2571750"/>
            <a:ext cx="3200400" cy="1329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600"/>
              <a:buNone/>
              <a:defRPr>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10" name="Google Shape;10;p2"/>
          <p:cNvSpPr txBox="1">
            <a:spLocks noGrp="1"/>
          </p:cNvSpPr>
          <p:nvPr>
            <p:ph type="subTitle" idx="1"/>
          </p:nvPr>
        </p:nvSpPr>
        <p:spPr>
          <a:xfrm>
            <a:off x="685800" y="4336500"/>
            <a:ext cx="3200400" cy="121200"/>
          </a:xfrm>
          <a:prstGeom prst="rect">
            <a:avLst/>
          </a:prstGeom>
        </p:spPr>
        <p:txBody>
          <a:bodyPr spcFirstLastPara="1" wrap="square" lIns="0" tIns="0" rIns="0" bIns="0" anchor="b" anchorCtr="0">
            <a:normAutofit/>
          </a:bodyPr>
          <a:lstStyle>
            <a:lvl1pPr lvl="0">
              <a:lnSpc>
                <a:spcPct val="100000"/>
              </a:lnSpc>
              <a:spcBef>
                <a:spcPts val="0"/>
              </a:spcBef>
              <a:spcAft>
                <a:spcPts val="0"/>
              </a:spcAft>
              <a:buClr>
                <a:schemeClr val="lt1"/>
              </a:buClr>
              <a:buSzPts val="800"/>
              <a:buNone/>
              <a:defRPr sz="8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pic>
        <p:nvPicPr>
          <p:cNvPr id="11" name="Google Shape;11;p2"/>
          <p:cNvPicPr preferRelativeResize="0"/>
          <p:nvPr/>
        </p:nvPicPr>
        <p:blipFill>
          <a:blip r:embed="rId3">
            <a:alphaModFix/>
          </a:blip>
          <a:stretch>
            <a:fillRect/>
          </a:stretch>
        </p:blipFill>
        <p:spPr>
          <a:xfrm>
            <a:off x="527324" y="545477"/>
            <a:ext cx="1843149" cy="845074"/>
          </a:xfrm>
          <a:prstGeom prst="rect">
            <a:avLst/>
          </a:prstGeom>
          <a:noFill/>
          <a:ln>
            <a:noFill/>
          </a:ln>
        </p:spPr>
      </p:pic>
    </p:spTree>
    <p:extLst>
      <p:ext uri="{BB962C8B-B14F-4D97-AF65-F5344CB8AC3E}">
        <p14:creationId xmlns:p14="http://schemas.microsoft.com/office/powerpoint/2010/main" val="325168730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eft-Side Image, Right-Side Title and Body">
  <p:cSld name="Left-Side Image, Right-Side Title and Body">
    <p:spTree>
      <p:nvGrpSpPr>
        <p:cNvPr id="1" name="Shape 75"/>
        <p:cNvGrpSpPr/>
        <p:nvPr/>
      </p:nvGrpSpPr>
      <p:grpSpPr>
        <a:xfrm>
          <a:off x="0" y="0"/>
          <a:ext cx="0" cy="0"/>
          <a:chOff x="0" y="0"/>
          <a:chExt cx="0" cy="0"/>
        </a:xfrm>
      </p:grpSpPr>
      <p:sp>
        <p:nvSpPr>
          <p:cNvPr id="76" name="Google Shape;76;p11"/>
          <p:cNvSpPr>
            <a:spLocks noGrp="1"/>
          </p:cNvSpPr>
          <p:nvPr>
            <p:ph type="pic" idx="2"/>
          </p:nvPr>
        </p:nvSpPr>
        <p:spPr>
          <a:xfrm>
            <a:off x="0" y="-7350"/>
            <a:ext cx="4572000" cy="5143500"/>
          </a:xfrm>
          <a:prstGeom prst="rect">
            <a:avLst/>
          </a:prstGeom>
          <a:noFill/>
          <a:ln>
            <a:noFill/>
          </a:ln>
        </p:spPr>
      </p:sp>
      <p:sp>
        <p:nvSpPr>
          <p:cNvPr id="77" name="Google Shape;77;p11"/>
          <p:cNvSpPr txBox="1">
            <a:spLocks noGrp="1"/>
          </p:cNvSpPr>
          <p:nvPr>
            <p:ph type="title"/>
          </p:nvPr>
        </p:nvSpPr>
        <p:spPr>
          <a:xfrm>
            <a:off x="5257800" y="685800"/>
            <a:ext cx="3200400" cy="1885800"/>
          </a:xfrm>
          <a:prstGeom prst="rect">
            <a:avLst/>
          </a:prstGeom>
        </p:spPr>
        <p:txBody>
          <a:bodyPr spcFirstLastPara="1" wrap="square" lIns="0" tIns="0" rIns="0" bIns="0" anchor="t" anchorCtr="0">
            <a:no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78" name="Google Shape;78;p11"/>
          <p:cNvSpPr txBox="1">
            <a:spLocks noGrp="1"/>
          </p:cNvSpPr>
          <p:nvPr>
            <p:ph type="body" idx="1"/>
          </p:nvPr>
        </p:nvSpPr>
        <p:spPr>
          <a:xfrm>
            <a:off x="5257800" y="2571900"/>
            <a:ext cx="3200400" cy="1885800"/>
          </a:xfrm>
          <a:prstGeom prst="rect">
            <a:avLst/>
          </a:prstGeom>
        </p:spPr>
        <p:txBody>
          <a:bodyPr spcFirstLastPara="1" wrap="square" lIns="0" tIns="0" rIns="0" bIns="0" anchor="t" anchorCtr="0">
            <a:norm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pPr lvl="0"/>
            <a:r>
              <a:rPr lang="en-US"/>
              <a:t>Click to edit Master text styles</a:t>
            </a:r>
          </a:p>
        </p:txBody>
      </p:sp>
      <p:sp>
        <p:nvSpPr>
          <p:cNvPr id="79" name="Google Shape;79;p11"/>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80" name="Google Shape;80;p11"/>
          <p:cNvPicPr preferRelativeResize="0"/>
          <p:nvPr/>
        </p:nvPicPr>
        <p:blipFill>
          <a:blip r:embed="rId2">
            <a:alphaModFix/>
          </a:blip>
          <a:stretch>
            <a:fillRect/>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224343168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eft-Side Image, Right-Side Headline">
  <p:cSld name="Left-Side Image, Right-Side Headline">
    <p:spTree>
      <p:nvGrpSpPr>
        <p:cNvPr id="1" name="Shape 81"/>
        <p:cNvGrpSpPr/>
        <p:nvPr/>
      </p:nvGrpSpPr>
      <p:grpSpPr>
        <a:xfrm>
          <a:off x="0" y="0"/>
          <a:ext cx="0" cy="0"/>
          <a:chOff x="0" y="0"/>
          <a:chExt cx="0" cy="0"/>
        </a:xfrm>
      </p:grpSpPr>
      <p:sp>
        <p:nvSpPr>
          <p:cNvPr id="82" name="Google Shape;82;p12"/>
          <p:cNvSpPr>
            <a:spLocks noGrp="1"/>
          </p:cNvSpPr>
          <p:nvPr>
            <p:ph type="pic" idx="2"/>
          </p:nvPr>
        </p:nvSpPr>
        <p:spPr>
          <a:xfrm>
            <a:off x="0" y="-7350"/>
            <a:ext cx="4572000" cy="5143500"/>
          </a:xfrm>
          <a:prstGeom prst="rect">
            <a:avLst/>
          </a:prstGeom>
          <a:noFill/>
          <a:ln>
            <a:noFill/>
          </a:ln>
        </p:spPr>
      </p:sp>
      <p:sp>
        <p:nvSpPr>
          <p:cNvPr id="83" name="Google Shape;83;p12"/>
          <p:cNvSpPr txBox="1">
            <a:spLocks noGrp="1"/>
          </p:cNvSpPr>
          <p:nvPr>
            <p:ph type="title"/>
          </p:nvPr>
        </p:nvSpPr>
        <p:spPr>
          <a:xfrm>
            <a:off x="5257800" y="685800"/>
            <a:ext cx="3200400" cy="37719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84" name="Google Shape;84;p12"/>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85" name="Google Shape;85;p12"/>
          <p:cNvPicPr preferRelativeResize="0"/>
          <p:nvPr/>
        </p:nvPicPr>
        <p:blipFill>
          <a:blip r:embed="rId2">
            <a:alphaModFix/>
          </a:blip>
          <a:stretch>
            <a:fillRect/>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154773319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ft-Side Image, Right-Side Title and Body (Light Blue)">
  <p:cSld name="Left-Side Image, Right-Side Title and Body (Light Blue)">
    <p:bg>
      <p:bgPr>
        <a:solidFill>
          <a:schemeClr val="accent4"/>
        </a:solidFill>
        <a:effectLst/>
      </p:bgPr>
    </p:bg>
    <p:spTree>
      <p:nvGrpSpPr>
        <p:cNvPr id="1" name="Shape 86"/>
        <p:cNvGrpSpPr/>
        <p:nvPr/>
      </p:nvGrpSpPr>
      <p:grpSpPr>
        <a:xfrm>
          <a:off x="0" y="0"/>
          <a:ext cx="0" cy="0"/>
          <a:chOff x="0" y="0"/>
          <a:chExt cx="0" cy="0"/>
        </a:xfrm>
      </p:grpSpPr>
      <p:sp>
        <p:nvSpPr>
          <p:cNvPr id="87" name="Google Shape;87;p13"/>
          <p:cNvSpPr>
            <a:spLocks noGrp="1"/>
          </p:cNvSpPr>
          <p:nvPr>
            <p:ph type="pic" idx="2"/>
          </p:nvPr>
        </p:nvSpPr>
        <p:spPr>
          <a:xfrm>
            <a:off x="0" y="-7350"/>
            <a:ext cx="4572000" cy="5143500"/>
          </a:xfrm>
          <a:prstGeom prst="rect">
            <a:avLst/>
          </a:prstGeom>
          <a:noFill/>
          <a:ln>
            <a:noFill/>
          </a:ln>
        </p:spPr>
      </p:sp>
      <p:sp>
        <p:nvSpPr>
          <p:cNvPr id="88" name="Google Shape;88;p13"/>
          <p:cNvSpPr txBox="1">
            <a:spLocks noGrp="1"/>
          </p:cNvSpPr>
          <p:nvPr>
            <p:ph type="title"/>
          </p:nvPr>
        </p:nvSpPr>
        <p:spPr>
          <a:xfrm>
            <a:off x="5257800" y="685800"/>
            <a:ext cx="3200400" cy="1885800"/>
          </a:xfrm>
          <a:prstGeom prst="rect">
            <a:avLst/>
          </a:prstGeom>
        </p:spPr>
        <p:txBody>
          <a:bodyPr spcFirstLastPara="1" wrap="square" lIns="0" tIns="0" rIns="0" bIns="0" anchor="t" anchorCtr="0">
            <a:no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89" name="Google Shape;89;p13"/>
          <p:cNvSpPr txBox="1">
            <a:spLocks noGrp="1"/>
          </p:cNvSpPr>
          <p:nvPr>
            <p:ph type="body" idx="1"/>
          </p:nvPr>
        </p:nvSpPr>
        <p:spPr>
          <a:xfrm>
            <a:off x="5257800" y="2571900"/>
            <a:ext cx="3200400" cy="1885800"/>
          </a:xfrm>
          <a:prstGeom prst="rect">
            <a:avLst/>
          </a:prstGeom>
        </p:spPr>
        <p:txBody>
          <a:bodyPr spcFirstLastPara="1" wrap="square" lIns="0" tIns="0" rIns="0" bIns="0" anchor="t" anchorCtr="0">
            <a:norm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pPr lvl="0"/>
            <a:r>
              <a:rPr lang="en-US"/>
              <a:t>Click to edit Master text styles</a:t>
            </a:r>
          </a:p>
        </p:txBody>
      </p:sp>
      <p:sp>
        <p:nvSpPr>
          <p:cNvPr id="90" name="Google Shape;90;p13"/>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91" name="Google Shape;91;p13"/>
          <p:cNvPicPr preferRelativeResize="0"/>
          <p:nvPr/>
        </p:nvPicPr>
        <p:blipFill>
          <a:blip r:embed="rId2">
            <a:alphaModFix/>
          </a:blip>
          <a:stretch>
            <a:fillRect/>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293293985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eft-Side Image, Right-Side Title and Body (Medium Blue)">
  <p:cSld name="Left-Side Image, Right-Side Title and Body (Medium Blue)">
    <p:bg>
      <p:bgPr>
        <a:solidFill>
          <a:schemeClr val="accent2"/>
        </a:solidFill>
        <a:effectLst/>
      </p:bgPr>
    </p:bg>
    <p:spTree>
      <p:nvGrpSpPr>
        <p:cNvPr id="1" name="Shape 92"/>
        <p:cNvGrpSpPr/>
        <p:nvPr/>
      </p:nvGrpSpPr>
      <p:grpSpPr>
        <a:xfrm>
          <a:off x="0" y="0"/>
          <a:ext cx="0" cy="0"/>
          <a:chOff x="0" y="0"/>
          <a:chExt cx="0" cy="0"/>
        </a:xfrm>
      </p:grpSpPr>
      <p:sp>
        <p:nvSpPr>
          <p:cNvPr id="93" name="Google Shape;93;p14"/>
          <p:cNvSpPr>
            <a:spLocks noGrp="1"/>
          </p:cNvSpPr>
          <p:nvPr>
            <p:ph type="pic" idx="2"/>
          </p:nvPr>
        </p:nvSpPr>
        <p:spPr>
          <a:xfrm>
            <a:off x="0" y="-7350"/>
            <a:ext cx="4572000" cy="5143500"/>
          </a:xfrm>
          <a:prstGeom prst="rect">
            <a:avLst/>
          </a:prstGeom>
          <a:noFill/>
          <a:ln>
            <a:noFill/>
          </a:ln>
        </p:spPr>
      </p:sp>
      <p:sp>
        <p:nvSpPr>
          <p:cNvPr id="94" name="Google Shape;94;p14"/>
          <p:cNvSpPr txBox="1">
            <a:spLocks noGrp="1"/>
          </p:cNvSpPr>
          <p:nvPr>
            <p:ph type="title"/>
          </p:nvPr>
        </p:nvSpPr>
        <p:spPr>
          <a:xfrm>
            <a:off x="5257800" y="685800"/>
            <a:ext cx="3200400" cy="18858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6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a:r>
              <a:rPr lang="en-US"/>
              <a:t>Click to edit Master title style</a:t>
            </a:r>
            <a:endParaRPr/>
          </a:p>
        </p:txBody>
      </p:sp>
      <p:sp>
        <p:nvSpPr>
          <p:cNvPr id="95" name="Google Shape;95;p14"/>
          <p:cNvSpPr txBox="1">
            <a:spLocks noGrp="1"/>
          </p:cNvSpPr>
          <p:nvPr>
            <p:ph type="body" idx="1"/>
          </p:nvPr>
        </p:nvSpPr>
        <p:spPr>
          <a:xfrm>
            <a:off x="5257800" y="2571900"/>
            <a:ext cx="3200400" cy="1885800"/>
          </a:xfrm>
          <a:prstGeom prst="rect">
            <a:avLst/>
          </a:prstGeom>
        </p:spPr>
        <p:txBody>
          <a:bodyPr spcFirstLastPara="1" wrap="square" lIns="0" tIns="0" rIns="0" bIns="0" anchor="t" anchorCtr="0">
            <a:normAutofit/>
          </a:bodyPr>
          <a:lstStyle>
            <a:lvl1pPr marL="457200" lvl="0" indent="-317500" rtl="0">
              <a:lnSpc>
                <a:spcPct val="100000"/>
              </a:lnSpc>
              <a:spcBef>
                <a:spcPts val="0"/>
              </a:spcBef>
              <a:spcAft>
                <a:spcPts val="0"/>
              </a:spcAft>
              <a:buClr>
                <a:schemeClr val="lt1"/>
              </a:buClr>
              <a:buSzPts val="1400"/>
              <a:buChar char="●"/>
              <a:defRPr>
                <a:solidFill>
                  <a:schemeClr val="lt1"/>
                </a:solidFill>
              </a:defRPr>
            </a:lvl1pPr>
            <a:lvl2pPr marL="914400" lvl="1" indent="-317500" rtl="0">
              <a:lnSpc>
                <a:spcPct val="100000"/>
              </a:lnSpc>
              <a:spcBef>
                <a:spcPts val="0"/>
              </a:spcBef>
              <a:spcAft>
                <a:spcPts val="0"/>
              </a:spcAft>
              <a:buClr>
                <a:schemeClr val="lt1"/>
              </a:buClr>
              <a:buSzPts val="1400"/>
              <a:buChar char="●"/>
              <a:defRPr>
                <a:solidFill>
                  <a:schemeClr val="lt1"/>
                </a:solidFill>
              </a:defRPr>
            </a:lvl2pPr>
            <a:lvl3pPr marL="1371600" lvl="2" indent="-317500" rtl="0">
              <a:lnSpc>
                <a:spcPct val="100000"/>
              </a:lnSpc>
              <a:spcBef>
                <a:spcPts val="0"/>
              </a:spcBef>
              <a:spcAft>
                <a:spcPts val="0"/>
              </a:spcAft>
              <a:buClr>
                <a:schemeClr val="lt1"/>
              </a:buClr>
              <a:buSzPts val="1400"/>
              <a:buChar char="●"/>
              <a:defRPr>
                <a:solidFill>
                  <a:schemeClr val="lt1"/>
                </a:solidFill>
              </a:defRPr>
            </a:lvl3pPr>
            <a:lvl4pPr marL="1828800" lvl="3" indent="-317500" rtl="0">
              <a:lnSpc>
                <a:spcPct val="100000"/>
              </a:lnSpc>
              <a:spcBef>
                <a:spcPts val="0"/>
              </a:spcBef>
              <a:spcAft>
                <a:spcPts val="0"/>
              </a:spcAft>
              <a:buClr>
                <a:schemeClr val="lt1"/>
              </a:buClr>
              <a:buSzPts val="1400"/>
              <a:buChar char="●"/>
              <a:defRPr>
                <a:solidFill>
                  <a:schemeClr val="lt1"/>
                </a:solidFill>
              </a:defRPr>
            </a:lvl4pPr>
            <a:lvl5pPr marL="2286000" lvl="4" indent="-317500" rtl="0">
              <a:lnSpc>
                <a:spcPct val="100000"/>
              </a:lnSpc>
              <a:spcBef>
                <a:spcPts val="0"/>
              </a:spcBef>
              <a:spcAft>
                <a:spcPts val="0"/>
              </a:spcAft>
              <a:buClr>
                <a:schemeClr val="lt1"/>
              </a:buClr>
              <a:buSzPts val="1400"/>
              <a:buChar char="●"/>
              <a:defRPr>
                <a:solidFill>
                  <a:schemeClr val="lt1"/>
                </a:solidFill>
              </a:defRPr>
            </a:lvl5pPr>
            <a:lvl6pPr marL="2743200" lvl="5" indent="-317500" rtl="0">
              <a:lnSpc>
                <a:spcPct val="100000"/>
              </a:lnSpc>
              <a:spcBef>
                <a:spcPts val="0"/>
              </a:spcBef>
              <a:spcAft>
                <a:spcPts val="0"/>
              </a:spcAft>
              <a:buClr>
                <a:schemeClr val="lt1"/>
              </a:buClr>
              <a:buSzPts val="1400"/>
              <a:buChar char="●"/>
              <a:defRPr>
                <a:solidFill>
                  <a:schemeClr val="lt1"/>
                </a:solidFill>
              </a:defRPr>
            </a:lvl6pPr>
            <a:lvl7pPr marL="3200400" lvl="6" indent="-317500" rtl="0">
              <a:lnSpc>
                <a:spcPct val="100000"/>
              </a:lnSpc>
              <a:spcBef>
                <a:spcPts val="0"/>
              </a:spcBef>
              <a:spcAft>
                <a:spcPts val="0"/>
              </a:spcAft>
              <a:buClr>
                <a:schemeClr val="lt1"/>
              </a:buClr>
              <a:buSzPts val="1400"/>
              <a:buChar char="●"/>
              <a:defRPr>
                <a:solidFill>
                  <a:schemeClr val="lt1"/>
                </a:solidFill>
              </a:defRPr>
            </a:lvl7pPr>
            <a:lvl8pPr marL="3657600" lvl="7" indent="-317500" rtl="0">
              <a:lnSpc>
                <a:spcPct val="100000"/>
              </a:lnSpc>
              <a:spcBef>
                <a:spcPts val="0"/>
              </a:spcBef>
              <a:spcAft>
                <a:spcPts val="0"/>
              </a:spcAft>
              <a:buClr>
                <a:schemeClr val="lt1"/>
              </a:buClr>
              <a:buSzPts val="1400"/>
              <a:buChar char="●"/>
              <a:defRPr>
                <a:solidFill>
                  <a:schemeClr val="lt1"/>
                </a:solidFill>
              </a:defRPr>
            </a:lvl8pPr>
            <a:lvl9pPr marL="4114800" lvl="8" indent="-317500" rtl="0">
              <a:lnSpc>
                <a:spcPct val="100000"/>
              </a:lnSpc>
              <a:spcBef>
                <a:spcPts val="0"/>
              </a:spcBef>
              <a:spcAft>
                <a:spcPts val="0"/>
              </a:spcAft>
              <a:buClr>
                <a:schemeClr val="lt1"/>
              </a:buClr>
              <a:buSzPts val="1400"/>
              <a:buChar char="●"/>
              <a:defRPr>
                <a:solidFill>
                  <a:schemeClr val="lt1"/>
                </a:solidFill>
              </a:defRPr>
            </a:lvl9pPr>
          </a:lstStyle>
          <a:p>
            <a:pPr lvl="0"/>
            <a:r>
              <a:rPr lang="en-US"/>
              <a:t>Click to edit Master text styles</a:t>
            </a:r>
          </a:p>
        </p:txBody>
      </p:sp>
      <p:sp>
        <p:nvSpPr>
          <p:cNvPr id="96" name="Google Shape;96;p14"/>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97" name="Google Shape;97;p14"/>
          <p:cNvPicPr preferRelativeResize="0"/>
          <p:nvPr/>
        </p:nvPicPr>
        <p:blipFill rotWithShape="1">
          <a:blip r:embed="rId2">
            <a:alphaModFix/>
          </a:blip>
          <a:srcRect r="10"/>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174310600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eft-Side Headline, Right-Side Body">
  <p:cSld name="Left-Side Headline, Right-Side Body">
    <p:bg>
      <p:bgPr>
        <a:solidFill>
          <a:schemeClr val="accent1"/>
        </a:solidFill>
        <a:effectLst/>
      </p:bgPr>
    </p:bg>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685800" y="685800"/>
            <a:ext cx="3200400" cy="37719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6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a:r>
              <a:rPr lang="en-US"/>
              <a:t>Click to edit Master title style</a:t>
            </a:r>
            <a:endParaRPr/>
          </a:p>
        </p:txBody>
      </p:sp>
      <p:sp>
        <p:nvSpPr>
          <p:cNvPr id="100" name="Google Shape;100;p15"/>
          <p:cNvSpPr txBox="1">
            <a:spLocks noGrp="1"/>
          </p:cNvSpPr>
          <p:nvPr>
            <p:ph type="body" idx="1"/>
          </p:nvPr>
        </p:nvSpPr>
        <p:spPr>
          <a:xfrm>
            <a:off x="5257800" y="685950"/>
            <a:ext cx="3200400" cy="3771900"/>
          </a:xfrm>
          <a:prstGeom prst="rect">
            <a:avLst/>
          </a:prstGeom>
        </p:spPr>
        <p:txBody>
          <a:bodyPr spcFirstLastPara="1" wrap="square" lIns="0" tIns="0" rIns="0" bIns="0" anchor="t" anchorCtr="0">
            <a:normAutofit/>
          </a:bodyPr>
          <a:lstStyle>
            <a:lvl1pPr marL="457200" lvl="0" indent="-317500" rtl="0">
              <a:lnSpc>
                <a:spcPct val="100000"/>
              </a:lnSpc>
              <a:spcBef>
                <a:spcPts val="0"/>
              </a:spcBef>
              <a:spcAft>
                <a:spcPts val="0"/>
              </a:spcAft>
              <a:buClr>
                <a:schemeClr val="lt1"/>
              </a:buClr>
              <a:buSzPts val="1400"/>
              <a:buChar char="●"/>
              <a:defRPr>
                <a:solidFill>
                  <a:schemeClr val="lt1"/>
                </a:solidFill>
              </a:defRPr>
            </a:lvl1pPr>
            <a:lvl2pPr marL="914400" lvl="1" indent="-317500" rtl="0">
              <a:lnSpc>
                <a:spcPct val="100000"/>
              </a:lnSpc>
              <a:spcBef>
                <a:spcPts val="0"/>
              </a:spcBef>
              <a:spcAft>
                <a:spcPts val="0"/>
              </a:spcAft>
              <a:buClr>
                <a:schemeClr val="lt1"/>
              </a:buClr>
              <a:buSzPts val="1400"/>
              <a:buChar char="●"/>
              <a:defRPr>
                <a:solidFill>
                  <a:schemeClr val="lt1"/>
                </a:solidFill>
              </a:defRPr>
            </a:lvl2pPr>
            <a:lvl3pPr marL="1371600" lvl="2" indent="-317500" rtl="0">
              <a:lnSpc>
                <a:spcPct val="100000"/>
              </a:lnSpc>
              <a:spcBef>
                <a:spcPts val="0"/>
              </a:spcBef>
              <a:spcAft>
                <a:spcPts val="0"/>
              </a:spcAft>
              <a:buClr>
                <a:schemeClr val="lt1"/>
              </a:buClr>
              <a:buSzPts val="1400"/>
              <a:buChar char="●"/>
              <a:defRPr>
                <a:solidFill>
                  <a:schemeClr val="lt1"/>
                </a:solidFill>
              </a:defRPr>
            </a:lvl3pPr>
            <a:lvl4pPr marL="1828800" lvl="3" indent="-317500" rtl="0">
              <a:lnSpc>
                <a:spcPct val="100000"/>
              </a:lnSpc>
              <a:spcBef>
                <a:spcPts val="0"/>
              </a:spcBef>
              <a:spcAft>
                <a:spcPts val="0"/>
              </a:spcAft>
              <a:buClr>
                <a:schemeClr val="lt1"/>
              </a:buClr>
              <a:buSzPts val="1400"/>
              <a:buChar char="●"/>
              <a:defRPr>
                <a:solidFill>
                  <a:schemeClr val="lt1"/>
                </a:solidFill>
              </a:defRPr>
            </a:lvl4pPr>
            <a:lvl5pPr marL="2286000" lvl="4" indent="-317500" rtl="0">
              <a:lnSpc>
                <a:spcPct val="100000"/>
              </a:lnSpc>
              <a:spcBef>
                <a:spcPts val="0"/>
              </a:spcBef>
              <a:spcAft>
                <a:spcPts val="0"/>
              </a:spcAft>
              <a:buClr>
                <a:schemeClr val="lt1"/>
              </a:buClr>
              <a:buSzPts val="1400"/>
              <a:buChar char="●"/>
              <a:defRPr>
                <a:solidFill>
                  <a:schemeClr val="lt1"/>
                </a:solidFill>
              </a:defRPr>
            </a:lvl5pPr>
            <a:lvl6pPr marL="2743200" lvl="5" indent="-317500" rtl="0">
              <a:lnSpc>
                <a:spcPct val="100000"/>
              </a:lnSpc>
              <a:spcBef>
                <a:spcPts val="0"/>
              </a:spcBef>
              <a:spcAft>
                <a:spcPts val="0"/>
              </a:spcAft>
              <a:buClr>
                <a:schemeClr val="lt1"/>
              </a:buClr>
              <a:buSzPts val="1400"/>
              <a:buChar char="●"/>
              <a:defRPr>
                <a:solidFill>
                  <a:schemeClr val="lt1"/>
                </a:solidFill>
              </a:defRPr>
            </a:lvl6pPr>
            <a:lvl7pPr marL="3200400" lvl="6" indent="-317500" rtl="0">
              <a:lnSpc>
                <a:spcPct val="100000"/>
              </a:lnSpc>
              <a:spcBef>
                <a:spcPts val="0"/>
              </a:spcBef>
              <a:spcAft>
                <a:spcPts val="0"/>
              </a:spcAft>
              <a:buClr>
                <a:schemeClr val="lt1"/>
              </a:buClr>
              <a:buSzPts val="1400"/>
              <a:buChar char="●"/>
              <a:defRPr>
                <a:solidFill>
                  <a:schemeClr val="lt1"/>
                </a:solidFill>
              </a:defRPr>
            </a:lvl7pPr>
            <a:lvl8pPr marL="3657600" lvl="7" indent="-317500" rtl="0">
              <a:lnSpc>
                <a:spcPct val="100000"/>
              </a:lnSpc>
              <a:spcBef>
                <a:spcPts val="0"/>
              </a:spcBef>
              <a:spcAft>
                <a:spcPts val="0"/>
              </a:spcAft>
              <a:buClr>
                <a:schemeClr val="lt1"/>
              </a:buClr>
              <a:buSzPts val="1400"/>
              <a:buChar char="●"/>
              <a:defRPr>
                <a:solidFill>
                  <a:schemeClr val="lt1"/>
                </a:solidFill>
              </a:defRPr>
            </a:lvl8pPr>
            <a:lvl9pPr marL="4114800" lvl="8" indent="-317500" rtl="0">
              <a:lnSpc>
                <a:spcPct val="100000"/>
              </a:lnSpc>
              <a:spcBef>
                <a:spcPts val="0"/>
              </a:spcBef>
              <a:spcAft>
                <a:spcPts val="0"/>
              </a:spcAft>
              <a:buClr>
                <a:schemeClr val="lt1"/>
              </a:buClr>
              <a:buSzPts val="1400"/>
              <a:buChar char="●"/>
              <a:defRPr>
                <a:solidFill>
                  <a:schemeClr val="lt1"/>
                </a:solidFill>
              </a:defRPr>
            </a:lvl9pPr>
          </a:lstStyle>
          <a:p>
            <a:pPr lvl="0"/>
            <a:r>
              <a:rPr lang="en-US"/>
              <a:t>Click to edit Master text styles</a:t>
            </a:r>
          </a:p>
        </p:txBody>
      </p:sp>
      <p:sp>
        <p:nvSpPr>
          <p:cNvPr id="101" name="Google Shape;101;p15"/>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lt1"/>
                </a:solidFill>
                <a:latin typeface="Proxima Nova"/>
                <a:ea typeface="Proxima Nova"/>
                <a:cs typeface="Proxima Nova"/>
                <a:sym typeface="Proxima Nova"/>
              </a:rPr>
              <a:t>michigan-open.org</a:t>
            </a:r>
            <a:endParaRPr sz="700">
              <a:solidFill>
                <a:schemeClr val="lt1"/>
              </a:solidFill>
              <a:latin typeface="Proxima Nova"/>
              <a:ea typeface="Proxima Nova"/>
              <a:cs typeface="Proxima Nova"/>
              <a:sym typeface="Proxima Nova"/>
            </a:endParaRPr>
          </a:p>
        </p:txBody>
      </p:sp>
      <p:pic>
        <p:nvPicPr>
          <p:cNvPr id="102" name="Google Shape;102;p15"/>
          <p:cNvPicPr preferRelativeResize="0"/>
          <p:nvPr/>
        </p:nvPicPr>
        <p:blipFill rotWithShape="1">
          <a:blip r:embed="rId2">
            <a:alphaModFix/>
          </a:blip>
          <a:srcRect r="10"/>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137626275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chemeClr val="accent1"/>
        </a:solidFill>
        <a:effectLst/>
      </p:bgPr>
    </p:bg>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685800" y="2571750"/>
            <a:ext cx="3200400" cy="14850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6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a:r>
              <a:rPr lang="en-US"/>
              <a:t>Click to edit Master title style</a:t>
            </a:r>
            <a:endParaRPr/>
          </a:p>
        </p:txBody>
      </p:sp>
      <p:pic>
        <p:nvPicPr>
          <p:cNvPr id="105" name="Google Shape;105;p16"/>
          <p:cNvPicPr preferRelativeResize="0"/>
          <p:nvPr/>
        </p:nvPicPr>
        <p:blipFill>
          <a:blip r:embed="rId2">
            <a:alphaModFix/>
          </a:blip>
          <a:stretch>
            <a:fillRect/>
          </a:stretch>
        </p:blipFill>
        <p:spPr>
          <a:xfrm>
            <a:off x="527324" y="545477"/>
            <a:ext cx="1843149" cy="845074"/>
          </a:xfrm>
          <a:prstGeom prst="rect">
            <a:avLst/>
          </a:prstGeom>
          <a:noFill/>
          <a:ln>
            <a:noFill/>
          </a:ln>
        </p:spPr>
      </p:pic>
      <p:sp>
        <p:nvSpPr>
          <p:cNvPr id="106" name="Google Shape;106;p16"/>
          <p:cNvSpPr txBox="1">
            <a:spLocks noGrp="1"/>
          </p:cNvSpPr>
          <p:nvPr>
            <p:ph type="subTitle" idx="1"/>
          </p:nvPr>
        </p:nvSpPr>
        <p:spPr>
          <a:xfrm>
            <a:off x="685800" y="4101600"/>
            <a:ext cx="3200400" cy="356100"/>
          </a:xfrm>
          <a:prstGeom prst="rect">
            <a:avLst/>
          </a:prstGeom>
        </p:spPr>
        <p:txBody>
          <a:bodyPr spcFirstLastPara="1" wrap="square" lIns="0" tIns="0" rIns="0" bIns="0" anchor="b" anchorCtr="0">
            <a:normAutofit/>
          </a:bodyPr>
          <a:lstStyle>
            <a:lvl1pPr lvl="0">
              <a:lnSpc>
                <a:spcPct val="100000"/>
              </a:lnSpc>
              <a:spcBef>
                <a:spcPts val="0"/>
              </a:spcBef>
              <a:spcAft>
                <a:spcPts val="0"/>
              </a:spcAft>
              <a:buClr>
                <a:schemeClr val="lt1"/>
              </a:buClr>
              <a:buSzPts val="800"/>
              <a:buNone/>
              <a:defRPr sz="800">
                <a:solidFill>
                  <a:schemeClr val="lt1"/>
                </a:solidFill>
              </a:defRPr>
            </a:lvl1pPr>
            <a:lvl2pPr lvl="1">
              <a:lnSpc>
                <a:spcPct val="100000"/>
              </a:lnSpc>
              <a:spcBef>
                <a:spcPts val="0"/>
              </a:spcBef>
              <a:spcAft>
                <a:spcPts val="0"/>
              </a:spcAft>
              <a:buSzPts val="800"/>
              <a:buNone/>
              <a:defRPr sz="8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a:r>
              <a:rPr lang="en-US"/>
              <a:t>Click to edit Master subtitle style</a:t>
            </a:r>
            <a:endParaRPr/>
          </a:p>
        </p:txBody>
      </p:sp>
    </p:spTree>
    <p:extLst>
      <p:ext uri="{BB962C8B-B14F-4D97-AF65-F5344CB8AC3E}">
        <p14:creationId xmlns:p14="http://schemas.microsoft.com/office/powerpoint/2010/main" val="235347206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685800" y="685800"/>
            <a:ext cx="7772400" cy="604500"/>
          </a:xfrm>
          <a:prstGeom prst="rect">
            <a:avLst/>
          </a:prstGeom>
        </p:spPr>
        <p:txBody>
          <a:bodyPr spcFirstLastPara="1" wrap="square" lIns="0" tIns="0" rIns="0" bIns="0" anchor="t" anchorCtr="0">
            <a:no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09" name="Google Shape;109;p17"/>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110" name="Google Shape;110;p17"/>
          <p:cNvPicPr preferRelativeResize="0"/>
          <p:nvPr/>
        </p:nvPicPr>
        <p:blipFill>
          <a:blip r:embed="rId2">
            <a:alphaModFix/>
          </a:blip>
          <a:stretch>
            <a:fillRect/>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114941484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1">
  <p:cSld name="Quote 1">
    <p:bg>
      <p:bgPr>
        <a:solidFill>
          <a:schemeClr val="accent4"/>
        </a:solidFill>
        <a:effectLst/>
      </p:bgPr>
    </p:bg>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685800" y="685800"/>
            <a:ext cx="7772400" cy="3312900"/>
          </a:xfrm>
          <a:prstGeom prst="rect">
            <a:avLst/>
          </a:prstGeom>
        </p:spPr>
        <p:txBody>
          <a:bodyPr spcFirstLastPara="1" wrap="square" lIns="0" tIns="0" rIns="0" bIns="0" anchor="t" anchorCtr="0">
            <a:no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13" name="Google Shape;113;p18"/>
          <p:cNvSpPr txBox="1">
            <a:spLocks noGrp="1"/>
          </p:cNvSpPr>
          <p:nvPr>
            <p:ph type="subTitle" idx="1"/>
          </p:nvPr>
        </p:nvSpPr>
        <p:spPr>
          <a:xfrm>
            <a:off x="691175" y="4264800"/>
            <a:ext cx="7772400" cy="192900"/>
          </a:xfrm>
          <a:prstGeom prst="rect">
            <a:avLst/>
          </a:prstGeom>
        </p:spPr>
        <p:txBody>
          <a:bodyPr spcFirstLastPara="1" wrap="square" lIns="0" tIns="0" rIns="0" bIns="0" anchor="b" anchorCtr="0">
            <a:norm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subtitle style</a:t>
            </a:r>
            <a:endParaRPr/>
          </a:p>
        </p:txBody>
      </p:sp>
      <p:sp>
        <p:nvSpPr>
          <p:cNvPr id="114" name="Google Shape;114;p18"/>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115" name="Google Shape;115;p18"/>
          <p:cNvPicPr preferRelativeResize="0"/>
          <p:nvPr/>
        </p:nvPicPr>
        <p:blipFill>
          <a:blip r:embed="rId2">
            <a:alphaModFix/>
          </a:blip>
          <a:stretch>
            <a:fillRect/>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75231892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lt1"/>
        </a:solidFill>
        <a:effectLst/>
      </p:bgPr>
    </p:bg>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685800" y="685800"/>
            <a:ext cx="3200400" cy="3215400"/>
          </a:xfrm>
          <a:prstGeom prst="rect">
            <a:avLst/>
          </a:prstGeom>
        </p:spPr>
        <p:txBody>
          <a:bodyPr spcFirstLastPara="1" wrap="square" lIns="0" tIns="0" rIns="0" bIns="0" anchor="t" anchorCtr="0">
            <a:no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18" name="Google Shape;118;p19"/>
          <p:cNvSpPr txBox="1">
            <a:spLocks noGrp="1"/>
          </p:cNvSpPr>
          <p:nvPr>
            <p:ph type="subTitle" idx="1"/>
          </p:nvPr>
        </p:nvSpPr>
        <p:spPr>
          <a:xfrm>
            <a:off x="691175" y="3967850"/>
            <a:ext cx="3200400" cy="489900"/>
          </a:xfrm>
          <a:prstGeom prst="rect">
            <a:avLst/>
          </a:prstGeom>
        </p:spPr>
        <p:txBody>
          <a:bodyPr spcFirstLastPara="1" wrap="square" lIns="0" tIns="0" rIns="0" bIns="0" anchor="b" anchorCtr="0">
            <a:norm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19" name="Google Shape;119;p19"/>
          <p:cNvSpPr>
            <a:spLocks noGrp="1"/>
          </p:cNvSpPr>
          <p:nvPr>
            <p:ph type="pic" idx="2"/>
          </p:nvPr>
        </p:nvSpPr>
        <p:spPr>
          <a:xfrm>
            <a:off x="4572000" y="0"/>
            <a:ext cx="4572000" cy="5143500"/>
          </a:xfrm>
          <a:prstGeom prst="rect">
            <a:avLst/>
          </a:prstGeom>
          <a:noFill/>
          <a:ln>
            <a:noFill/>
          </a:ln>
        </p:spPr>
      </p:sp>
      <p:sp>
        <p:nvSpPr>
          <p:cNvPr id="120" name="Google Shape;120;p19"/>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lt1"/>
                </a:solidFill>
                <a:latin typeface="Proxima Nova"/>
                <a:ea typeface="Proxima Nova"/>
                <a:cs typeface="Proxima Nova"/>
                <a:sym typeface="Proxima Nova"/>
              </a:rPr>
              <a:t>michigan-open.org</a:t>
            </a:r>
            <a:endParaRPr sz="700">
              <a:solidFill>
                <a:schemeClr val="lt1"/>
              </a:solidFill>
              <a:latin typeface="Proxima Nova"/>
              <a:ea typeface="Proxima Nova"/>
              <a:cs typeface="Proxima Nova"/>
              <a:sym typeface="Proxima Nova"/>
            </a:endParaRPr>
          </a:p>
        </p:txBody>
      </p:sp>
      <p:pic>
        <p:nvPicPr>
          <p:cNvPr id="121" name="Google Shape;121;p19"/>
          <p:cNvPicPr preferRelativeResize="0"/>
          <p:nvPr/>
        </p:nvPicPr>
        <p:blipFill rotWithShape="1">
          <a:blip r:embed="rId2">
            <a:alphaModFix/>
          </a:blip>
          <a:srcRect r="10"/>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391699929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20"/>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124" name="Google Shape;124;p20"/>
          <p:cNvPicPr preferRelativeResize="0"/>
          <p:nvPr/>
        </p:nvPicPr>
        <p:blipFill>
          <a:blip r:embed="rId2">
            <a:alphaModFix/>
          </a:blip>
          <a:stretch>
            <a:fillRect/>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6681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Divider" type="secHead">
  <p:cSld name="Section/Divider">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157075" y="1977200"/>
            <a:ext cx="6829800" cy="9855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600"/>
              <a:buNone/>
              <a:defRPr>
                <a:solidFill>
                  <a:schemeClr val="lt1"/>
                </a:solidFill>
              </a:defRPr>
            </a:lvl1pPr>
            <a:lvl2pPr lvl="1" algn="ctr">
              <a:spcBef>
                <a:spcPts val="0"/>
              </a:spcBef>
              <a:spcAft>
                <a:spcPts val="0"/>
              </a:spcAft>
              <a:buClr>
                <a:schemeClr val="lt1"/>
              </a:buClr>
              <a:buSzPts val="2600"/>
              <a:buNone/>
              <a:defRPr sz="2600">
                <a:solidFill>
                  <a:schemeClr val="lt1"/>
                </a:solidFill>
              </a:defRPr>
            </a:lvl2pPr>
            <a:lvl3pPr lvl="2" algn="ctr">
              <a:spcBef>
                <a:spcPts val="0"/>
              </a:spcBef>
              <a:spcAft>
                <a:spcPts val="0"/>
              </a:spcAft>
              <a:buClr>
                <a:schemeClr val="lt1"/>
              </a:buClr>
              <a:buSzPts val="2600"/>
              <a:buNone/>
              <a:defRPr sz="2600">
                <a:solidFill>
                  <a:schemeClr val="lt1"/>
                </a:solidFill>
              </a:defRPr>
            </a:lvl3pPr>
            <a:lvl4pPr lvl="3" algn="ctr">
              <a:spcBef>
                <a:spcPts val="0"/>
              </a:spcBef>
              <a:spcAft>
                <a:spcPts val="0"/>
              </a:spcAft>
              <a:buClr>
                <a:schemeClr val="lt1"/>
              </a:buClr>
              <a:buSzPts val="2600"/>
              <a:buNone/>
              <a:defRPr sz="2600">
                <a:solidFill>
                  <a:schemeClr val="lt1"/>
                </a:solidFill>
              </a:defRPr>
            </a:lvl4pPr>
            <a:lvl5pPr lvl="4" algn="ctr">
              <a:spcBef>
                <a:spcPts val="0"/>
              </a:spcBef>
              <a:spcAft>
                <a:spcPts val="0"/>
              </a:spcAft>
              <a:buClr>
                <a:schemeClr val="lt1"/>
              </a:buClr>
              <a:buSzPts val="2600"/>
              <a:buNone/>
              <a:defRPr sz="2600">
                <a:solidFill>
                  <a:schemeClr val="lt1"/>
                </a:solidFill>
              </a:defRPr>
            </a:lvl5pPr>
            <a:lvl6pPr lvl="5" algn="ctr">
              <a:spcBef>
                <a:spcPts val="0"/>
              </a:spcBef>
              <a:spcAft>
                <a:spcPts val="0"/>
              </a:spcAft>
              <a:buClr>
                <a:schemeClr val="lt1"/>
              </a:buClr>
              <a:buSzPts val="2600"/>
              <a:buNone/>
              <a:defRPr sz="2600">
                <a:solidFill>
                  <a:schemeClr val="lt1"/>
                </a:solidFill>
              </a:defRPr>
            </a:lvl6pPr>
            <a:lvl7pPr lvl="6" algn="ctr">
              <a:spcBef>
                <a:spcPts val="0"/>
              </a:spcBef>
              <a:spcAft>
                <a:spcPts val="0"/>
              </a:spcAft>
              <a:buClr>
                <a:schemeClr val="lt1"/>
              </a:buClr>
              <a:buSzPts val="2600"/>
              <a:buNone/>
              <a:defRPr sz="2600">
                <a:solidFill>
                  <a:schemeClr val="lt1"/>
                </a:solidFill>
              </a:defRPr>
            </a:lvl7pPr>
            <a:lvl8pPr lvl="7" algn="ctr">
              <a:spcBef>
                <a:spcPts val="0"/>
              </a:spcBef>
              <a:spcAft>
                <a:spcPts val="0"/>
              </a:spcAft>
              <a:buClr>
                <a:schemeClr val="lt1"/>
              </a:buClr>
              <a:buSzPts val="2600"/>
              <a:buNone/>
              <a:defRPr sz="2600">
                <a:solidFill>
                  <a:schemeClr val="lt1"/>
                </a:solidFill>
              </a:defRPr>
            </a:lvl8pPr>
            <a:lvl9pPr lvl="8" algn="ctr">
              <a:spcBef>
                <a:spcPts val="0"/>
              </a:spcBef>
              <a:spcAft>
                <a:spcPts val="0"/>
              </a:spcAft>
              <a:buClr>
                <a:schemeClr val="lt1"/>
              </a:buClr>
              <a:buSzPts val="2600"/>
              <a:buNone/>
              <a:defRPr sz="2600">
                <a:solidFill>
                  <a:schemeClr val="lt1"/>
                </a:solidFill>
              </a:defRPr>
            </a:lvl9pPr>
          </a:lstStyle>
          <a:p>
            <a:r>
              <a:rPr lang="en-US"/>
              <a:t>Click to edit Master title style</a:t>
            </a:r>
            <a:endParaRPr/>
          </a:p>
        </p:txBody>
      </p:sp>
      <p:sp>
        <p:nvSpPr>
          <p:cNvPr id="14" name="Google Shape;14;p3"/>
          <p:cNvSpPr txBox="1"/>
          <p:nvPr/>
        </p:nvSpPr>
        <p:spPr>
          <a:xfrm>
            <a:off x="3071850" y="1570425"/>
            <a:ext cx="3000300" cy="1647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 sz="1200">
                <a:solidFill>
                  <a:schemeClr val="lt1"/>
                </a:solidFill>
                <a:latin typeface="Proxima Nova"/>
                <a:ea typeface="Proxima Nova"/>
                <a:cs typeface="Proxima Nova"/>
                <a:sym typeface="Proxima Nova"/>
              </a:rPr>
              <a:t>S E C T I O N</a:t>
            </a:r>
            <a:endParaRPr sz="1200">
              <a:solidFill>
                <a:schemeClr val="lt1"/>
              </a:solidFill>
              <a:latin typeface="Proxima Nova"/>
              <a:ea typeface="Proxima Nova"/>
              <a:cs typeface="Proxima Nova"/>
              <a:sym typeface="Proxima Nova"/>
            </a:endParaRPr>
          </a:p>
        </p:txBody>
      </p:sp>
      <p:sp>
        <p:nvSpPr>
          <p:cNvPr id="15" name="Google Shape;15;p3"/>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16" name="Google Shape;16;p3"/>
          <p:cNvPicPr preferRelativeResize="0"/>
          <p:nvPr/>
        </p:nvPicPr>
        <p:blipFill>
          <a:blip r:embed="rId3">
            <a:alphaModFix/>
          </a:blip>
          <a:stretch>
            <a:fillRect/>
          </a:stretch>
        </p:blipFill>
        <p:spPr>
          <a:xfrm>
            <a:off x="4087200" y="3268225"/>
            <a:ext cx="969600" cy="444551"/>
          </a:xfrm>
          <a:prstGeom prst="rect">
            <a:avLst/>
          </a:prstGeom>
          <a:noFill/>
          <a:ln>
            <a:noFill/>
          </a:ln>
        </p:spPr>
      </p:pic>
    </p:spTree>
    <p:extLst>
      <p:ext uri="{BB962C8B-B14F-4D97-AF65-F5344CB8AC3E}">
        <p14:creationId xmlns:p14="http://schemas.microsoft.com/office/powerpoint/2010/main" val="235805867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2">
  <p:cSld name="Title Slide 2">
    <p:bg>
      <p:bgPr>
        <a:blipFill>
          <a:blip r:embed="rId2">
            <a:alphaModFix/>
          </a:blip>
          <a:stretch>
            <a:fillRect/>
          </a:stretch>
        </a:blipFill>
        <a:effectLst/>
      </p:bgPr>
    </p:bg>
    <p:spTree>
      <p:nvGrpSpPr>
        <p:cNvPr id="1" name="Shape 6"/>
        <p:cNvGrpSpPr/>
        <p:nvPr/>
      </p:nvGrpSpPr>
      <p:grpSpPr>
        <a:xfrm>
          <a:off x="0" y="0"/>
          <a:ext cx="0" cy="0"/>
          <a:chOff x="0" y="0"/>
          <a:chExt cx="0" cy="0"/>
        </a:xfrm>
      </p:grpSpPr>
      <p:sp>
        <p:nvSpPr>
          <p:cNvPr id="7" name="Google Shape;7;p52"/>
          <p:cNvSpPr txBox="1">
            <a:spLocks noGrp="1"/>
          </p:cNvSpPr>
          <p:nvPr>
            <p:ph type="body" idx="1"/>
          </p:nvPr>
        </p:nvSpPr>
        <p:spPr>
          <a:xfrm>
            <a:off x="0" y="1253728"/>
            <a:ext cx="9144000" cy="1603772"/>
          </a:xfrm>
          <a:prstGeom prst="rect">
            <a:avLst/>
          </a:prstGeom>
          <a:solidFill>
            <a:schemeClr val="accent2"/>
          </a:solidFill>
          <a:ln>
            <a:noFill/>
          </a:ln>
        </p:spPr>
        <p:txBody>
          <a:bodyPr spcFirstLastPara="1" wrap="square" lIns="91425" tIns="45700" rIns="91425" bIns="45700" anchor="ctr" anchorCtr="0">
            <a:normAutofit/>
          </a:bodyPr>
          <a:lstStyle>
            <a:lvl1pPr marL="457200" marR="0" lvl="0" indent="-228600" algn="ctr" rtl="0">
              <a:lnSpc>
                <a:spcPct val="85000"/>
              </a:lnSpc>
              <a:spcBef>
                <a:spcPts val="700"/>
              </a:spcBef>
              <a:spcAft>
                <a:spcPts val="0"/>
              </a:spcAft>
              <a:buClr>
                <a:srgbClr val="FFFFFF"/>
              </a:buClr>
              <a:buSzPts val="3000"/>
              <a:buFont typeface="Arial"/>
              <a:buNone/>
              <a:defRPr sz="3000" b="0" i="0" u="none" strike="noStrike" cap="none">
                <a:solidFill>
                  <a:srgbClr val="FFFFFF"/>
                </a:solidFill>
                <a:latin typeface="Arial"/>
                <a:ea typeface="Arial"/>
                <a:cs typeface="Arial"/>
                <a:sym typeface="Arial"/>
              </a:defRPr>
            </a:lvl1pPr>
            <a:lvl2pPr marL="914400" marR="0" lvl="1" indent="-419100" algn="ctr" rtl="0">
              <a:lnSpc>
                <a:spcPct val="85000"/>
              </a:lnSpc>
              <a:spcBef>
                <a:spcPts val="700"/>
              </a:spcBef>
              <a:spcAft>
                <a:spcPts val="0"/>
              </a:spcAft>
              <a:buClr>
                <a:srgbClr val="FFFFFF"/>
              </a:buClr>
              <a:buSzPts val="3000"/>
              <a:buFont typeface="Arial"/>
              <a:buChar char="–"/>
              <a:defRPr sz="3000" b="0" i="0" u="none" strike="noStrike" cap="none">
                <a:solidFill>
                  <a:srgbClr val="FFFFFF"/>
                </a:solidFill>
                <a:latin typeface="Arial"/>
                <a:ea typeface="Arial"/>
                <a:cs typeface="Arial"/>
                <a:sym typeface="Arial"/>
              </a:defRPr>
            </a:lvl2pPr>
            <a:lvl3pPr marL="1371600" marR="0" lvl="2" indent="-419100" algn="ctr" rtl="0">
              <a:lnSpc>
                <a:spcPct val="85000"/>
              </a:lnSpc>
              <a:spcBef>
                <a:spcPts val="700"/>
              </a:spcBef>
              <a:spcAft>
                <a:spcPts val="0"/>
              </a:spcAft>
              <a:buClr>
                <a:srgbClr val="FFFFFF"/>
              </a:buClr>
              <a:buSzPts val="3000"/>
              <a:buFont typeface="Arial"/>
              <a:buChar char="•"/>
              <a:defRPr sz="3000" b="0" i="0" u="none" strike="noStrike" cap="none">
                <a:solidFill>
                  <a:srgbClr val="FFFFFF"/>
                </a:solidFill>
                <a:latin typeface="Arial"/>
                <a:ea typeface="Arial"/>
                <a:cs typeface="Arial"/>
                <a:sym typeface="Arial"/>
              </a:defRPr>
            </a:lvl3pPr>
            <a:lvl4pPr marL="1828800" marR="0" lvl="3" indent="-419100" algn="ctr" rtl="0">
              <a:lnSpc>
                <a:spcPct val="85000"/>
              </a:lnSpc>
              <a:spcBef>
                <a:spcPts val="700"/>
              </a:spcBef>
              <a:spcAft>
                <a:spcPts val="0"/>
              </a:spcAft>
              <a:buClr>
                <a:srgbClr val="FFFFFF"/>
              </a:buClr>
              <a:buSzPts val="3000"/>
              <a:buFont typeface="Arial"/>
              <a:buChar char="–"/>
              <a:defRPr sz="3000" b="0" i="0" u="none" strike="noStrike" cap="none">
                <a:solidFill>
                  <a:srgbClr val="FFFFFF"/>
                </a:solidFill>
                <a:latin typeface="Arial"/>
                <a:ea typeface="Arial"/>
                <a:cs typeface="Arial"/>
                <a:sym typeface="Arial"/>
              </a:defRPr>
            </a:lvl4pPr>
            <a:lvl5pPr marL="2286000" marR="0" lvl="4" indent="-419100" algn="ctr" rtl="0">
              <a:lnSpc>
                <a:spcPct val="85000"/>
              </a:lnSpc>
              <a:spcBef>
                <a:spcPts val="700"/>
              </a:spcBef>
              <a:spcAft>
                <a:spcPts val="0"/>
              </a:spcAft>
              <a:buClr>
                <a:srgbClr val="FFFFFF"/>
              </a:buClr>
              <a:buSzPts val="3000"/>
              <a:buFont typeface="Arial"/>
              <a:buChar char="»"/>
              <a:defRPr sz="3000" b="0" i="0" u="none" strike="noStrike" cap="none">
                <a:solidFill>
                  <a:srgbClr val="FFFFFF"/>
                </a:solidFill>
                <a:latin typeface="Arial"/>
                <a:ea typeface="Arial"/>
                <a:cs typeface="Arial"/>
                <a:sym typeface="Arial"/>
              </a:defRPr>
            </a:lvl5pPr>
            <a:lvl6pPr marL="2743200" marR="0" lvl="5"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
        <p:nvSpPr>
          <p:cNvPr id="9" name="Google Shape;9;p52"/>
          <p:cNvSpPr txBox="1">
            <a:spLocks noGrp="1"/>
          </p:cNvSpPr>
          <p:nvPr>
            <p:ph type="subTitle" idx="2"/>
          </p:nvPr>
        </p:nvSpPr>
        <p:spPr>
          <a:xfrm>
            <a:off x="457200" y="3142083"/>
            <a:ext cx="4114800" cy="323331"/>
          </a:xfrm>
          <a:prstGeom prst="rect">
            <a:avLst/>
          </a:prstGeom>
          <a:noFill/>
          <a:ln>
            <a:noFill/>
          </a:ln>
        </p:spPr>
        <p:txBody>
          <a:bodyPr spcFirstLastPara="1" wrap="square" lIns="91425" tIns="45700" rIns="91425" bIns="45700" anchor="ctr" anchorCtr="0">
            <a:noAutofit/>
          </a:bodyPr>
          <a:lstStyle>
            <a:lvl1pPr marR="0" lvl="0" algn="l" rtl="0">
              <a:lnSpc>
                <a:spcPct val="85000"/>
              </a:lnSpc>
              <a:spcBef>
                <a:spcPts val="400"/>
              </a:spcBef>
              <a:spcAft>
                <a:spcPts val="0"/>
              </a:spcAft>
              <a:buClr>
                <a:schemeClr val="accent2"/>
              </a:buClr>
              <a:buSzPts val="1800"/>
              <a:buFont typeface="Arial"/>
              <a:buNone/>
              <a:defRPr sz="1800" b="1" i="0" u="none" strike="noStrike" cap="none">
                <a:solidFill>
                  <a:schemeClr val="accent2"/>
                </a:solidFill>
                <a:latin typeface="Arial"/>
                <a:ea typeface="Arial"/>
                <a:cs typeface="Arial"/>
                <a:sym typeface="Arial"/>
              </a:defRPr>
            </a:lvl1pPr>
            <a:lvl2pPr marR="0" lvl="1"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2pPr>
            <a:lvl3pPr marR="0" lvl="2"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3pPr>
            <a:lvl4pPr marR="0" lvl="3"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R="0" lvl="4"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R="0" lvl="5"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R="0" lvl="6"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R="0" lvl="7"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R="0" lvl="8"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
        <p:nvSpPr>
          <p:cNvPr id="10" name="Google Shape;10;p52"/>
          <p:cNvSpPr txBox="1">
            <a:spLocks noGrp="1"/>
          </p:cNvSpPr>
          <p:nvPr>
            <p:ph type="body" idx="3"/>
          </p:nvPr>
        </p:nvSpPr>
        <p:spPr>
          <a:xfrm>
            <a:off x="457200" y="3465414"/>
            <a:ext cx="4114800" cy="9715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85000"/>
              </a:lnSpc>
              <a:spcBef>
                <a:spcPts val="400"/>
              </a:spcBef>
              <a:spcAft>
                <a:spcPts val="0"/>
              </a:spcAft>
              <a:buClr>
                <a:schemeClr val="dk1"/>
              </a:buClr>
              <a:buSzPts val="1650"/>
              <a:buFont typeface="Arial"/>
              <a:buNone/>
              <a:defRPr sz="1650" b="0" i="1" u="none" strike="noStrike" cap="none">
                <a:solidFill>
                  <a:schemeClr val="dk1"/>
                </a:solidFill>
                <a:latin typeface="Arial"/>
                <a:ea typeface="Arial"/>
                <a:cs typeface="Arial"/>
                <a:sym typeface="Arial"/>
              </a:defRPr>
            </a:lvl1pPr>
            <a:lvl2pPr marL="914400" marR="0" lvl="1"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
        <p:nvSpPr>
          <p:cNvPr id="11" name="Google Shape;11;p52"/>
          <p:cNvSpPr txBox="1">
            <a:spLocks noGrp="1"/>
          </p:cNvSpPr>
          <p:nvPr>
            <p:ph type="body" idx="4"/>
          </p:nvPr>
        </p:nvSpPr>
        <p:spPr>
          <a:xfrm>
            <a:off x="4572000" y="3465414"/>
            <a:ext cx="4114800" cy="9715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85000"/>
              </a:lnSpc>
              <a:spcBef>
                <a:spcPts val="400"/>
              </a:spcBef>
              <a:spcAft>
                <a:spcPts val="0"/>
              </a:spcAft>
              <a:buClr>
                <a:schemeClr val="dk1"/>
              </a:buClr>
              <a:buSzPts val="1650"/>
              <a:buFont typeface="Arial"/>
              <a:buNone/>
              <a:defRPr sz="1650" b="0" i="1" u="none" strike="noStrike" cap="none">
                <a:solidFill>
                  <a:schemeClr val="dk1"/>
                </a:solidFill>
                <a:latin typeface="Arial"/>
                <a:ea typeface="Arial"/>
                <a:cs typeface="Arial"/>
                <a:sym typeface="Arial"/>
              </a:defRPr>
            </a:lvl1pPr>
            <a:lvl2pPr marL="914400" marR="0" lvl="1"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
        <p:nvSpPr>
          <p:cNvPr id="12" name="Google Shape;12;p52"/>
          <p:cNvSpPr txBox="1">
            <a:spLocks noGrp="1"/>
          </p:cNvSpPr>
          <p:nvPr>
            <p:ph type="body" idx="5"/>
          </p:nvPr>
        </p:nvSpPr>
        <p:spPr>
          <a:xfrm>
            <a:off x="4572000" y="3142060"/>
            <a:ext cx="4114800" cy="32385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85000"/>
              </a:lnSpc>
              <a:spcBef>
                <a:spcPts val="360"/>
              </a:spcBef>
              <a:spcAft>
                <a:spcPts val="0"/>
              </a:spcAft>
              <a:buClr>
                <a:schemeClr val="accent2"/>
              </a:buClr>
              <a:buSzPts val="1800"/>
              <a:buFont typeface="Arial"/>
              <a:buNone/>
              <a:defRPr sz="1800" b="1" i="0" u="none" strike="noStrike" cap="none">
                <a:solidFill>
                  <a:schemeClr val="accent2"/>
                </a:solidFill>
                <a:latin typeface="Arial"/>
                <a:ea typeface="Arial"/>
                <a:cs typeface="Arial"/>
                <a:sym typeface="Arial"/>
              </a:defRPr>
            </a:lvl1pPr>
            <a:lvl2pPr marL="914400" marR="0" lvl="1"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
        <p:nvSpPr>
          <p:cNvPr id="13" name="Google Shape;13;p52"/>
          <p:cNvSpPr txBox="1">
            <a:spLocks noGrp="1"/>
          </p:cNvSpPr>
          <p:nvPr>
            <p:ph type="body" idx="6"/>
          </p:nvPr>
        </p:nvSpPr>
        <p:spPr>
          <a:xfrm>
            <a:off x="457200" y="4648200"/>
            <a:ext cx="8229600" cy="381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85000"/>
              </a:lnSpc>
              <a:spcBef>
                <a:spcPts val="400"/>
              </a:spcBef>
              <a:spcAft>
                <a:spcPts val="0"/>
              </a:spcAft>
              <a:buClr>
                <a:schemeClr val="dk1"/>
              </a:buClr>
              <a:buSzPts val="1350"/>
              <a:buFont typeface="Arial"/>
              <a:buNone/>
              <a:defRPr sz="1350" b="0" i="1" u="none" strike="noStrike" cap="none">
                <a:solidFill>
                  <a:schemeClr val="dk1"/>
                </a:solidFill>
                <a:latin typeface="Arial"/>
                <a:ea typeface="Arial"/>
                <a:cs typeface="Arial"/>
                <a:sym typeface="Arial"/>
              </a:defRPr>
            </a:lvl1pPr>
            <a:lvl2pPr marL="914400" marR="0" lvl="1"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85993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53"/>
          <p:cNvSpPr txBox="1">
            <a:spLocks noGrp="1"/>
          </p:cNvSpPr>
          <p:nvPr>
            <p:ph type="body" idx="1"/>
          </p:nvPr>
        </p:nvSpPr>
        <p:spPr>
          <a:xfrm>
            <a:off x="0" y="1253728"/>
            <a:ext cx="9144000" cy="1603772"/>
          </a:xfrm>
          <a:prstGeom prst="rect">
            <a:avLst/>
          </a:prstGeom>
          <a:solidFill>
            <a:schemeClr val="accent2"/>
          </a:solidFill>
          <a:ln>
            <a:noFill/>
          </a:ln>
        </p:spPr>
        <p:txBody>
          <a:bodyPr spcFirstLastPara="1" wrap="square" lIns="91425" tIns="45700" rIns="91425" bIns="45700" anchor="ctr" anchorCtr="0">
            <a:normAutofit/>
          </a:bodyPr>
          <a:lstStyle>
            <a:lvl1pPr marL="457200" marR="0" lvl="0" indent="-228600" algn="ctr" rtl="0">
              <a:lnSpc>
                <a:spcPct val="85000"/>
              </a:lnSpc>
              <a:spcBef>
                <a:spcPts val="700"/>
              </a:spcBef>
              <a:spcAft>
                <a:spcPts val="0"/>
              </a:spcAft>
              <a:buClr>
                <a:srgbClr val="FFFFFF"/>
              </a:buClr>
              <a:buSzPts val="3000"/>
              <a:buFont typeface="Arial"/>
              <a:buNone/>
              <a:defRPr sz="3000" b="0" i="0" u="none" strike="noStrike" cap="none">
                <a:solidFill>
                  <a:srgbClr val="FFFFFF"/>
                </a:solidFill>
                <a:latin typeface="Arial"/>
                <a:ea typeface="Arial"/>
                <a:cs typeface="Arial"/>
                <a:sym typeface="Arial"/>
              </a:defRPr>
            </a:lvl1pPr>
            <a:lvl2pPr marL="914400" marR="0" lvl="1" indent="-419100" algn="ctr" rtl="0">
              <a:lnSpc>
                <a:spcPct val="85000"/>
              </a:lnSpc>
              <a:spcBef>
                <a:spcPts val="700"/>
              </a:spcBef>
              <a:spcAft>
                <a:spcPts val="0"/>
              </a:spcAft>
              <a:buClr>
                <a:srgbClr val="FFFFFF"/>
              </a:buClr>
              <a:buSzPts val="3000"/>
              <a:buFont typeface="Arial"/>
              <a:buChar char="–"/>
              <a:defRPr sz="3000" b="0" i="0" u="none" strike="noStrike" cap="none">
                <a:solidFill>
                  <a:srgbClr val="FFFFFF"/>
                </a:solidFill>
                <a:latin typeface="Arial"/>
                <a:ea typeface="Arial"/>
                <a:cs typeface="Arial"/>
                <a:sym typeface="Arial"/>
              </a:defRPr>
            </a:lvl2pPr>
            <a:lvl3pPr marL="1371600" marR="0" lvl="2" indent="-419100" algn="ctr" rtl="0">
              <a:lnSpc>
                <a:spcPct val="85000"/>
              </a:lnSpc>
              <a:spcBef>
                <a:spcPts val="700"/>
              </a:spcBef>
              <a:spcAft>
                <a:spcPts val="0"/>
              </a:spcAft>
              <a:buClr>
                <a:srgbClr val="FFFFFF"/>
              </a:buClr>
              <a:buSzPts val="3000"/>
              <a:buFont typeface="Arial"/>
              <a:buChar char="•"/>
              <a:defRPr sz="3000" b="0" i="0" u="none" strike="noStrike" cap="none">
                <a:solidFill>
                  <a:srgbClr val="FFFFFF"/>
                </a:solidFill>
                <a:latin typeface="Arial"/>
                <a:ea typeface="Arial"/>
                <a:cs typeface="Arial"/>
                <a:sym typeface="Arial"/>
              </a:defRPr>
            </a:lvl3pPr>
            <a:lvl4pPr marL="1828800" marR="0" lvl="3" indent="-419100" algn="ctr" rtl="0">
              <a:lnSpc>
                <a:spcPct val="85000"/>
              </a:lnSpc>
              <a:spcBef>
                <a:spcPts val="700"/>
              </a:spcBef>
              <a:spcAft>
                <a:spcPts val="0"/>
              </a:spcAft>
              <a:buClr>
                <a:srgbClr val="FFFFFF"/>
              </a:buClr>
              <a:buSzPts val="3000"/>
              <a:buFont typeface="Arial"/>
              <a:buChar char="–"/>
              <a:defRPr sz="3000" b="0" i="0" u="none" strike="noStrike" cap="none">
                <a:solidFill>
                  <a:srgbClr val="FFFFFF"/>
                </a:solidFill>
                <a:latin typeface="Arial"/>
                <a:ea typeface="Arial"/>
                <a:cs typeface="Arial"/>
                <a:sym typeface="Arial"/>
              </a:defRPr>
            </a:lvl4pPr>
            <a:lvl5pPr marL="2286000" marR="0" lvl="4" indent="-419100" algn="ctr" rtl="0">
              <a:lnSpc>
                <a:spcPct val="85000"/>
              </a:lnSpc>
              <a:spcBef>
                <a:spcPts val="700"/>
              </a:spcBef>
              <a:spcAft>
                <a:spcPts val="0"/>
              </a:spcAft>
              <a:buClr>
                <a:srgbClr val="FFFFFF"/>
              </a:buClr>
              <a:buSzPts val="3000"/>
              <a:buFont typeface="Arial"/>
              <a:buChar char="»"/>
              <a:defRPr sz="3000" b="0" i="0" u="none" strike="noStrike" cap="none">
                <a:solidFill>
                  <a:srgbClr val="FFFFFF"/>
                </a:solidFill>
                <a:latin typeface="Arial"/>
                <a:ea typeface="Arial"/>
                <a:cs typeface="Arial"/>
                <a:sym typeface="Arial"/>
              </a:defRPr>
            </a:lvl5pPr>
            <a:lvl6pPr marL="2743200" marR="0" lvl="5"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
        <p:nvSpPr>
          <p:cNvPr id="16" name="Google Shape;16;p53"/>
          <p:cNvSpPr txBox="1">
            <a:spLocks noGrp="1"/>
          </p:cNvSpPr>
          <p:nvPr>
            <p:ph type="body" idx="2"/>
          </p:nvPr>
        </p:nvSpPr>
        <p:spPr>
          <a:xfrm>
            <a:off x="433387" y="3026966"/>
            <a:ext cx="8277225" cy="172561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5000"/>
              </a:lnSpc>
              <a:spcBef>
                <a:spcPts val="40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914400" marR="0" lvl="1"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359459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Slide 4">
  <p:cSld name="Content Slide 4">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5"/>
          <p:cNvSpPr txBox="1">
            <a:spLocks noGrp="1"/>
          </p:cNvSpPr>
          <p:nvPr>
            <p:ph type="body" idx="1"/>
          </p:nvPr>
        </p:nvSpPr>
        <p:spPr>
          <a:xfrm>
            <a:off x="0" y="4743451"/>
            <a:ext cx="9144000" cy="400049"/>
          </a:xfrm>
          <a:prstGeom prst="rect">
            <a:avLst/>
          </a:prstGeom>
          <a:noFill/>
          <a:ln>
            <a:noFill/>
          </a:ln>
        </p:spPr>
        <p:txBody>
          <a:bodyPr spcFirstLastPara="1" wrap="square" lIns="274300" tIns="137150" rIns="274300" bIns="137150" anchor="b" anchorCtr="0">
            <a:noAutofit/>
          </a:bodyPr>
          <a:lstStyle>
            <a:lvl1pPr marL="457200" marR="0" lvl="0" indent="-228600" algn="l" rtl="0">
              <a:lnSpc>
                <a:spcPct val="85000"/>
              </a:lnSpc>
              <a:spcBef>
                <a:spcPts val="400"/>
              </a:spcBef>
              <a:spcAft>
                <a:spcPts val="0"/>
              </a:spcAft>
              <a:buClr>
                <a:schemeClr val="dk1"/>
              </a:buClr>
              <a:buSzPts val="1050"/>
              <a:buFont typeface="Arial"/>
              <a:buNone/>
              <a:defRPr sz="1050" b="1" i="0" u="none" strike="noStrike" cap="none">
                <a:solidFill>
                  <a:schemeClr val="dk1"/>
                </a:solidFill>
                <a:latin typeface="Arial"/>
                <a:ea typeface="Arial"/>
                <a:cs typeface="Arial"/>
                <a:sym typeface="Arial"/>
              </a:defRPr>
            </a:lvl1pPr>
            <a:lvl2pPr marL="914400" marR="0" lvl="1" indent="-228600" algn="l" rtl="0">
              <a:lnSpc>
                <a:spcPct val="85000"/>
              </a:lnSpc>
              <a:spcBef>
                <a:spcPts val="40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2pPr>
            <a:lvl3pPr marL="1371600" marR="0" lvl="2" indent="-228600" algn="l" rtl="0">
              <a:lnSpc>
                <a:spcPct val="85000"/>
              </a:lnSpc>
              <a:spcBef>
                <a:spcPts val="40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3pPr>
            <a:lvl4pPr marL="1828800" marR="0" lvl="3" indent="-228600" algn="l" rtl="0">
              <a:lnSpc>
                <a:spcPct val="85000"/>
              </a:lnSpc>
              <a:spcBef>
                <a:spcPts val="40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4pPr>
            <a:lvl5pPr marL="2286000" marR="0" lvl="4" indent="-228600" algn="l" rtl="0">
              <a:lnSpc>
                <a:spcPct val="85000"/>
              </a:lnSpc>
              <a:spcBef>
                <a:spcPts val="40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5pPr>
            <a:lvl6pPr marL="2743200" marR="0" lvl="5"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
        <p:nvSpPr>
          <p:cNvPr id="23" name="Google Shape;23;p55"/>
          <p:cNvSpPr txBox="1">
            <a:spLocks noGrp="1"/>
          </p:cNvSpPr>
          <p:nvPr>
            <p:ph type="title"/>
          </p:nvPr>
        </p:nvSpPr>
        <p:spPr>
          <a:xfrm>
            <a:off x="0" y="260969"/>
            <a:ext cx="9144000" cy="80226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accent2"/>
              </a:buClr>
              <a:buSzPts val="3000"/>
              <a:buFont typeface="Arial"/>
              <a:buNone/>
              <a:defRPr sz="3000" b="1" i="0" u="none" strike="noStrike" cap="none">
                <a:solidFill>
                  <a:schemeClr val="accent2"/>
                </a:solidFill>
                <a:latin typeface="Arial"/>
                <a:ea typeface="Arial"/>
                <a:cs typeface="Arial"/>
                <a:sym typeface="Arial"/>
              </a:defRPr>
            </a:lvl1pPr>
            <a:lvl2pPr marR="0" lvl="1"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2pPr>
            <a:lvl3pPr marR="0" lvl="2"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3pPr>
            <a:lvl4pPr marR="0" lvl="3"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4pPr>
            <a:lvl5pPr marR="0" lvl="4"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5pPr>
            <a:lvl6pPr marR="0" lvl="5"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6pPr>
            <a:lvl7pPr marR="0" lvl="6"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7pPr>
            <a:lvl8pPr marR="0" lvl="7"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8pPr>
            <a:lvl9pPr marR="0" lvl="8"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9pPr>
          </a:lstStyle>
          <a:p>
            <a:endParaRPr/>
          </a:p>
        </p:txBody>
      </p:sp>
    </p:spTree>
    <p:extLst>
      <p:ext uri="{BB962C8B-B14F-4D97-AF65-F5344CB8AC3E}">
        <p14:creationId xmlns:p14="http://schemas.microsoft.com/office/powerpoint/2010/main" val="2028026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56"/>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1pPr>
            <a:lvl2pPr marR="0" lvl="1"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2pPr>
            <a:lvl3pPr marR="0" lvl="2"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3pPr>
            <a:lvl4pPr marR="0" lvl="3"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4pPr>
            <a:lvl5pPr marR="0" lvl="4"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5pPr>
            <a:lvl6pPr marR="0" lvl="5"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6pPr>
            <a:lvl7pPr marR="0" lvl="6"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7pPr>
            <a:lvl8pPr marR="0" lvl="7"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8pPr>
            <a:lvl9pPr marR="0" lvl="8" algn="l" rtl="0">
              <a:lnSpc>
                <a:spcPct val="90000"/>
              </a:lnSpc>
              <a:spcBef>
                <a:spcPts val="0"/>
              </a:spcBef>
              <a:spcAft>
                <a:spcPts val="0"/>
              </a:spcAft>
              <a:buClr>
                <a:srgbClr val="210138"/>
              </a:buClr>
              <a:buSzPts val="2400"/>
              <a:buFont typeface="Arial"/>
              <a:buNone/>
              <a:defRPr sz="2400" b="0" i="0" u="none" strike="noStrike" cap="none">
                <a:solidFill>
                  <a:srgbClr val="210138"/>
                </a:solidFill>
                <a:latin typeface="Arial"/>
                <a:ea typeface="Arial"/>
                <a:cs typeface="Arial"/>
                <a:sym typeface="Arial"/>
              </a:defRPr>
            </a:lvl9pPr>
          </a:lstStyle>
          <a:p>
            <a:endParaRPr/>
          </a:p>
        </p:txBody>
      </p:sp>
      <p:sp>
        <p:nvSpPr>
          <p:cNvPr id="26" name="Google Shape;26;p56"/>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
        <p:nvSpPr>
          <p:cNvPr id="27" name="Google Shape;27;p5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5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5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0856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type="tx">
  <p:cSld name="Blank 1">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59"/>
          <p:cNvSpPr txBox="1">
            <a:spLocks noGrp="1"/>
          </p:cNvSpPr>
          <p:nvPr>
            <p:ph type="body" idx="1"/>
          </p:nvPr>
        </p:nvSpPr>
        <p:spPr>
          <a:xfrm>
            <a:off x="0" y="4743451"/>
            <a:ext cx="9144000" cy="400050"/>
          </a:xfrm>
          <a:prstGeom prst="rect">
            <a:avLst/>
          </a:prstGeom>
          <a:noFill/>
          <a:ln>
            <a:noFill/>
          </a:ln>
        </p:spPr>
        <p:txBody>
          <a:bodyPr spcFirstLastPara="1" wrap="square" lIns="137150" tIns="137150" rIns="137150" bIns="137150" anchor="b" anchorCtr="0">
            <a:normAutofit/>
          </a:bodyPr>
          <a:lstStyle>
            <a:lvl1pPr marL="457200" marR="0" lvl="0" indent="-228600" algn="l" rtl="0">
              <a:lnSpc>
                <a:spcPct val="85000"/>
              </a:lnSpc>
              <a:spcBef>
                <a:spcPts val="200"/>
              </a:spcBef>
              <a:spcAft>
                <a:spcPts val="0"/>
              </a:spcAft>
              <a:buClr>
                <a:srgbClr val="000000"/>
              </a:buClr>
              <a:buSzPts val="1000"/>
              <a:buFont typeface="Arial"/>
              <a:buNone/>
              <a:defRPr sz="1000" b="1" i="0" u="none" strike="noStrike" cap="none">
                <a:solidFill>
                  <a:srgbClr val="000000"/>
                </a:solidFill>
                <a:latin typeface="Arial"/>
                <a:ea typeface="Arial"/>
                <a:cs typeface="Arial"/>
                <a:sym typeface="Arial"/>
              </a:defRPr>
            </a:lvl1pPr>
            <a:lvl2pPr marL="914400" marR="0" lvl="1" indent="-228600" algn="l" rtl="0">
              <a:lnSpc>
                <a:spcPct val="85000"/>
              </a:lnSpc>
              <a:spcBef>
                <a:spcPts val="200"/>
              </a:spcBef>
              <a:spcAft>
                <a:spcPts val="0"/>
              </a:spcAft>
              <a:buClr>
                <a:srgbClr val="000000"/>
              </a:buClr>
              <a:buSzPts val="1000"/>
              <a:buFont typeface="Arial"/>
              <a:buNone/>
              <a:defRPr sz="1000" b="1" i="0" u="none" strike="noStrike" cap="none">
                <a:solidFill>
                  <a:srgbClr val="000000"/>
                </a:solidFill>
                <a:latin typeface="Arial"/>
                <a:ea typeface="Arial"/>
                <a:cs typeface="Arial"/>
                <a:sym typeface="Arial"/>
              </a:defRPr>
            </a:lvl2pPr>
            <a:lvl3pPr marL="1371600" marR="0" lvl="2" indent="-228600" algn="l" rtl="0">
              <a:lnSpc>
                <a:spcPct val="85000"/>
              </a:lnSpc>
              <a:spcBef>
                <a:spcPts val="200"/>
              </a:spcBef>
              <a:spcAft>
                <a:spcPts val="0"/>
              </a:spcAft>
              <a:buClr>
                <a:srgbClr val="000000"/>
              </a:buClr>
              <a:buSzPts val="1000"/>
              <a:buFont typeface="Arial"/>
              <a:buNone/>
              <a:defRPr sz="1000" b="1" i="0" u="none" strike="noStrike" cap="none">
                <a:solidFill>
                  <a:srgbClr val="000000"/>
                </a:solidFill>
                <a:latin typeface="Arial"/>
                <a:ea typeface="Arial"/>
                <a:cs typeface="Arial"/>
                <a:sym typeface="Arial"/>
              </a:defRPr>
            </a:lvl3pPr>
            <a:lvl4pPr marL="1828800" marR="0" lvl="3" indent="-228600" algn="l" rtl="0">
              <a:lnSpc>
                <a:spcPct val="85000"/>
              </a:lnSpc>
              <a:spcBef>
                <a:spcPts val="200"/>
              </a:spcBef>
              <a:spcAft>
                <a:spcPts val="0"/>
              </a:spcAft>
              <a:buClr>
                <a:srgbClr val="000000"/>
              </a:buClr>
              <a:buSzPts val="1000"/>
              <a:buFont typeface="Arial"/>
              <a:buNone/>
              <a:defRPr sz="1000" b="1" i="0" u="none" strike="noStrike" cap="none">
                <a:solidFill>
                  <a:srgbClr val="000000"/>
                </a:solidFill>
                <a:latin typeface="Arial"/>
                <a:ea typeface="Arial"/>
                <a:cs typeface="Arial"/>
                <a:sym typeface="Arial"/>
              </a:defRPr>
            </a:lvl4pPr>
            <a:lvl5pPr marL="2286000" marR="0" lvl="4" indent="-228600" algn="l" rtl="0">
              <a:lnSpc>
                <a:spcPct val="85000"/>
              </a:lnSpc>
              <a:spcBef>
                <a:spcPts val="200"/>
              </a:spcBef>
              <a:spcAft>
                <a:spcPts val="0"/>
              </a:spcAft>
              <a:buClr>
                <a:srgbClr val="000000"/>
              </a:buClr>
              <a:buSzPts val="1000"/>
              <a:buFont typeface="Arial"/>
              <a:buNone/>
              <a:defRPr sz="1000" b="1" i="0" u="none" strike="noStrike" cap="none">
                <a:solidFill>
                  <a:srgbClr val="000000"/>
                </a:solidFill>
                <a:latin typeface="Arial"/>
                <a:ea typeface="Arial"/>
                <a:cs typeface="Arial"/>
                <a:sym typeface="Arial"/>
              </a:defRPr>
            </a:lvl5pPr>
            <a:lvl6pPr marL="2743200" marR="0" lvl="5"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732995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85800" y="685800"/>
            <a:ext cx="7772400" cy="604500"/>
          </a:xfrm>
          <a:prstGeom prst="rect">
            <a:avLst/>
          </a:prstGeom>
        </p:spPr>
        <p:txBody>
          <a:bodyPr spcFirstLastPara="1" wrap="square" lIns="0" tIns="0" rIns="0" bIns="0" anchor="t" anchorCtr="0">
            <a:no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9" name="Google Shape;19;p4"/>
          <p:cNvSpPr txBox="1">
            <a:spLocks noGrp="1"/>
          </p:cNvSpPr>
          <p:nvPr>
            <p:ph type="body" idx="1"/>
          </p:nvPr>
        </p:nvSpPr>
        <p:spPr>
          <a:xfrm>
            <a:off x="685800" y="1600200"/>
            <a:ext cx="7772400" cy="2857500"/>
          </a:xfrm>
          <a:prstGeom prst="rect">
            <a:avLst/>
          </a:prstGeom>
        </p:spPr>
        <p:txBody>
          <a:bodyPr spcFirstLastPara="1" wrap="square" lIns="0" tIns="0" rIns="0" bIns="0" anchor="t" anchorCtr="0">
            <a:normAutofit/>
          </a:bodyPr>
          <a:lstStyle>
            <a:lvl1pPr marL="457200" lvl="0" indent="-317500">
              <a:lnSpc>
                <a:spcPct val="100000"/>
              </a:lnSpc>
              <a:spcBef>
                <a:spcPts val="0"/>
              </a:spcBef>
              <a:spcAft>
                <a:spcPts val="0"/>
              </a:spcAft>
              <a:buSzPts val="1400"/>
              <a:buChar char="●"/>
              <a:defRPr/>
            </a:lvl1pPr>
            <a:lvl2pPr marL="914400" lvl="1" indent="-317500">
              <a:lnSpc>
                <a:spcPct val="100000"/>
              </a:lnSpc>
              <a:spcBef>
                <a:spcPts val="0"/>
              </a:spcBef>
              <a:spcAft>
                <a:spcPts val="0"/>
              </a:spcAft>
              <a:buSzPts val="1400"/>
              <a:buChar char="●"/>
              <a:defRPr/>
            </a:lvl2pPr>
            <a:lvl3pPr marL="1371600" lvl="2" indent="-317500">
              <a:lnSpc>
                <a:spcPct val="100000"/>
              </a:lnSpc>
              <a:spcBef>
                <a:spcPts val="0"/>
              </a:spcBef>
              <a:spcAft>
                <a:spcPts val="0"/>
              </a:spcAft>
              <a:buSzPts val="1400"/>
              <a:buChar char="●"/>
              <a:defRPr/>
            </a:lvl3pPr>
            <a:lvl4pPr marL="1828800" lvl="3" indent="-317500">
              <a:lnSpc>
                <a:spcPct val="100000"/>
              </a:lnSpc>
              <a:spcBef>
                <a:spcPts val="0"/>
              </a:spcBef>
              <a:spcAft>
                <a:spcPts val="0"/>
              </a:spcAft>
              <a:buSzPts val="1400"/>
              <a:buChar char="●"/>
              <a:defRPr/>
            </a:lvl4pPr>
            <a:lvl5pPr marL="2286000" lvl="4" indent="-317500">
              <a:lnSpc>
                <a:spcPct val="100000"/>
              </a:lnSpc>
              <a:spcBef>
                <a:spcPts val="0"/>
              </a:spcBef>
              <a:spcAft>
                <a:spcPts val="0"/>
              </a:spcAft>
              <a:buSzPts val="1400"/>
              <a:buChar char="●"/>
              <a:defRPr/>
            </a:lvl5pPr>
            <a:lvl6pPr marL="2743200" lvl="5" indent="-317500">
              <a:lnSpc>
                <a:spcPct val="100000"/>
              </a:lnSpc>
              <a:spcBef>
                <a:spcPts val="0"/>
              </a:spcBef>
              <a:spcAft>
                <a:spcPts val="0"/>
              </a:spcAft>
              <a:buSzPts val="1400"/>
              <a:buChar char="●"/>
              <a:defRPr/>
            </a:lvl6pPr>
            <a:lvl7pPr marL="3200400" lvl="6" indent="-317500">
              <a:lnSpc>
                <a:spcPct val="100000"/>
              </a:lnSpc>
              <a:spcBef>
                <a:spcPts val="0"/>
              </a:spcBef>
              <a:spcAft>
                <a:spcPts val="0"/>
              </a:spcAft>
              <a:buSzPts val="1400"/>
              <a:buChar char="●"/>
              <a:defRPr/>
            </a:lvl7pPr>
            <a:lvl8pPr marL="3657600" lvl="7" indent="-317500">
              <a:lnSpc>
                <a:spcPct val="100000"/>
              </a:lnSpc>
              <a:spcBef>
                <a:spcPts val="0"/>
              </a:spcBef>
              <a:spcAft>
                <a:spcPts val="0"/>
              </a:spcAft>
              <a:buSzPts val="1400"/>
              <a:buChar char="●"/>
              <a:defRPr/>
            </a:lvl8pPr>
            <a:lvl9pPr marL="4114800" lvl="8" indent="-317500">
              <a:lnSpc>
                <a:spcPct val="100000"/>
              </a:lnSpc>
              <a:spcBef>
                <a:spcPts val="0"/>
              </a:spcBef>
              <a:spcAft>
                <a:spcPts val="0"/>
              </a:spcAft>
              <a:buSzPts val="1400"/>
              <a:buChar char="●"/>
              <a:defRPr/>
            </a:lvl9pPr>
          </a:lstStyle>
          <a:p>
            <a:pPr lvl="0"/>
            <a:r>
              <a:rPr lang="en-US"/>
              <a:t>Click to edit Master text styles</a:t>
            </a:r>
          </a:p>
        </p:txBody>
      </p:sp>
      <p:sp>
        <p:nvSpPr>
          <p:cNvPr id="20" name="Google Shape;20;p4"/>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21" name="Google Shape;21;p4"/>
          <p:cNvPicPr preferRelativeResize="0"/>
          <p:nvPr/>
        </p:nvPicPr>
        <p:blipFill>
          <a:blip r:embed="rId2">
            <a:alphaModFix/>
          </a:blip>
          <a:stretch>
            <a:fillRect/>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1124645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685800" y="685800"/>
            <a:ext cx="7772400" cy="604500"/>
          </a:xfrm>
          <a:prstGeom prst="rect">
            <a:avLst/>
          </a:prstGeom>
        </p:spPr>
        <p:txBody>
          <a:bodyPr spcFirstLastPara="1" wrap="square" lIns="0" tIns="0" rIns="0" bIns="0" anchor="t" anchorCtr="0">
            <a:no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4" name="Google Shape;24;p5"/>
          <p:cNvSpPr txBox="1">
            <a:spLocks noGrp="1"/>
          </p:cNvSpPr>
          <p:nvPr>
            <p:ph type="body" idx="1"/>
          </p:nvPr>
        </p:nvSpPr>
        <p:spPr>
          <a:xfrm>
            <a:off x="685800" y="1600200"/>
            <a:ext cx="3657600" cy="2857500"/>
          </a:xfrm>
          <a:prstGeom prst="rect">
            <a:avLst/>
          </a:prstGeom>
        </p:spPr>
        <p:txBody>
          <a:bodyPr spcFirstLastPara="1" wrap="square" lIns="0" tIns="0" rIns="0" bIns="0" anchor="t" anchorCtr="0">
            <a:normAutofit/>
          </a:bodyPr>
          <a:lstStyle>
            <a:lvl1pPr marL="457200" lvl="0" indent="-317500">
              <a:lnSpc>
                <a:spcPct val="100000"/>
              </a:lnSpc>
              <a:spcBef>
                <a:spcPts val="0"/>
              </a:spcBef>
              <a:spcAft>
                <a:spcPts val="0"/>
              </a:spcAft>
              <a:buSzPts val="1400"/>
              <a:buChar char="●"/>
              <a:defRPr/>
            </a:lvl1pPr>
            <a:lvl2pPr marL="914400" lvl="1" indent="-317500">
              <a:lnSpc>
                <a:spcPct val="100000"/>
              </a:lnSpc>
              <a:spcBef>
                <a:spcPts val="0"/>
              </a:spcBef>
              <a:spcAft>
                <a:spcPts val="0"/>
              </a:spcAft>
              <a:buSzPts val="1400"/>
              <a:buChar char="●"/>
              <a:defRPr/>
            </a:lvl2pPr>
            <a:lvl3pPr marL="1371600" lvl="2" indent="-317500">
              <a:lnSpc>
                <a:spcPct val="100000"/>
              </a:lnSpc>
              <a:spcBef>
                <a:spcPts val="0"/>
              </a:spcBef>
              <a:spcAft>
                <a:spcPts val="0"/>
              </a:spcAft>
              <a:buSzPts val="1400"/>
              <a:buChar char="●"/>
              <a:defRPr/>
            </a:lvl3pPr>
            <a:lvl4pPr marL="1828800" lvl="3" indent="-317500">
              <a:lnSpc>
                <a:spcPct val="100000"/>
              </a:lnSpc>
              <a:spcBef>
                <a:spcPts val="0"/>
              </a:spcBef>
              <a:spcAft>
                <a:spcPts val="0"/>
              </a:spcAft>
              <a:buSzPts val="1400"/>
              <a:buChar char="●"/>
              <a:defRPr/>
            </a:lvl4pPr>
            <a:lvl5pPr marL="2286000" lvl="4" indent="-317500">
              <a:lnSpc>
                <a:spcPct val="100000"/>
              </a:lnSpc>
              <a:spcBef>
                <a:spcPts val="0"/>
              </a:spcBef>
              <a:spcAft>
                <a:spcPts val="0"/>
              </a:spcAft>
              <a:buSzPts val="1400"/>
              <a:buChar char="●"/>
              <a:defRPr/>
            </a:lvl5pPr>
            <a:lvl6pPr marL="2743200" lvl="5" indent="-317500">
              <a:lnSpc>
                <a:spcPct val="100000"/>
              </a:lnSpc>
              <a:spcBef>
                <a:spcPts val="0"/>
              </a:spcBef>
              <a:spcAft>
                <a:spcPts val="0"/>
              </a:spcAft>
              <a:buSzPts val="1400"/>
              <a:buChar char="●"/>
              <a:defRPr/>
            </a:lvl6pPr>
            <a:lvl7pPr marL="3200400" lvl="6" indent="-317500">
              <a:lnSpc>
                <a:spcPct val="100000"/>
              </a:lnSpc>
              <a:spcBef>
                <a:spcPts val="0"/>
              </a:spcBef>
              <a:spcAft>
                <a:spcPts val="0"/>
              </a:spcAft>
              <a:buSzPts val="1400"/>
              <a:buChar char="●"/>
              <a:defRPr/>
            </a:lvl7pPr>
            <a:lvl8pPr marL="3657600" lvl="7" indent="-317500">
              <a:lnSpc>
                <a:spcPct val="100000"/>
              </a:lnSpc>
              <a:spcBef>
                <a:spcPts val="0"/>
              </a:spcBef>
              <a:spcAft>
                <a:spcPts val="0"/>
              </a:spcAft>
              <a:buSzPts val="1400"/>
              <a:buChar char="●"/>
              <a:defRPr/>
            </a:lvl8pPr>
            <a:lvl9pPr marL="4114800" lvl="8" indent="-317500">
              <a:lnSpc>
                <a:spcPct val="100000"/>
              </a:lnSpc>
              <a:spcBef>
                <a:spcPts val="0"/>
              </a:spcBef>
              <a:spcAft>
                <a:spcPts val="0"/>
              </a:spcAft>
              <a:buSzPts val="1400"/>
              <a:buChar char="●"/>
              <a:defRPr/>
            </a:lvl9pPr>
          </a:lstStyle>
          <a:p>
            <a:pPr lvl="0"/>
            <a:r>
              <a:rPr lang="en-US"/>
              <a:t>Click to edit Master text styles</a:t>
            </a:r>
          </a:p>
        </p:txBody>
      </p:sp>
      <p:sp>
        <p:nvSpPr>
          <p:cNvPr id="25" name="Google Shape;25;p5"/>
          <p:cNvSpPr txBox="1">
            <a:spLocks noGrp="1"/>
          </p:cNvSpPr>
          <p:nvPr>
            <p:ph type="body" idx="2"/>
          </p:nvPr>
        </p:nvSpPr>
        <p:spPr>
          <a:xfrm>
            <a:off x="4800600" y="1600200"/>
            <a:ext cx="3657600" cy="2857500"/>
          </a:xfrm>
          <a:prstGeom prst="rect">
            <a:avLst/>
          </a:prstGeom>
        </p:spPr>
        <p:txBody>
          <a:bodyPr spcFirstLastPara="1" wrap="square" lIns="0" tIns="0" rIns="0" bIns="0" anchor="t" anchorCtr="0">
            <a:normAutofit/>
          </a:bodyPr>
          <a:lstStyle>
            <a:lvl1pPr marL="457200" lvl="0" indent="-317500">
              <a:lnSpc>
                <a:spcPct val="100000"/>
              </a:lnSpc>
              <a:spcBef>
                <a:spcPts val="0"/>
              </a:spcBef>
              <a:spcAft>
                <a:spcPts val="0"/>
              </a:spcAft>
              <a:buSzPts val="1400"/>
              <a:buChar char="●"/>
              <a:defRPr/>
            </a:lvl1pPr>
            <a:lvl2pPr marL="914400" lvl="1" indent="-317500">
              <a:lnSpc>
                <a:spcPct val="100000"/>
              </a:lnSpc>
              <a:spcBef>
                <a:spcPts val="0"/>
              </a:spcBef>
              <a:spcAft>
                <a:spcPts val="0"/>
              </a:spcAft>
              <a:buSzPts val="1400"/>
              <a:buChar char="●"/>
              <a:defRPr/>
            </a:lvl2pPr>
            <a:lvl3pPr marL="1371600" lvl="2" indent="-317500">
              <a:lnSpc>
                <a:spcPct val="100000"/>
              </a:lnSpc>
              <a:spcBef>
                <a:spcPts val="0"/>
              </a:spcBef>
              <a:spcAft>
                <a:spcPts val="0"/>
              </a:spcAft>
              <a:buSzPts val="1400"/>
              <a:buChar char="●"/>
              <a:defRPr/>
            </a:lvl3pPr>
            <a:lvl4pPr marL="1828800" lvl="3" indent="-317500">
              <a:lnSpc>
                <a:spcPct val="100000"/>
              </a:lnSpc>
              <a:spcBef>
                <a:spcPts val="0"/>
              </a:spcBef>
              <a:spcAft>
                <a:spcPts val="0"/>
              </a:spcAft>
              <a:buSzPts val="1400"/>
              <a:buChar char="●"/>
              <a:defRPr/>
            </a:lvl4pPr>
            <a:lvl5pPr marL="2286000" lvl="4" indent="-317500">
              <a:lnSpc>
                <a:spcPct val="100000"/>
              </a:lnSpc>
              <a:spcBef>
                <a:spcPts val="0"/>
              </a:spcBef>
              <a:spcAft>
                <a:spcPts val="0"/>
              </a:spcAft>
              <a:buSzPts val="1400"/>
              <a:buChar char="●"/>
              <a:defRPr/>
            </a:lvl5pPr>
            <a:lvl6pPr marL="2743200" lvl="5" indent="-317500">
              <a:lnSpc>
                <a:spcPct val="100000"/>
              </a:lnSpc>
              <a:spcBef>
                <a:spcPts val="0"/>
              </a:spcBef>
              <a:spcAft>
                <a:spcPts val="0"/>
              </a:spcAft>
              <a:buSzPts val="1400"/>
              <a:buChar char="●"/>
              <a:defRPr/>
            </a:lvl6pPr>
            <a:lvl7pPr marL="3200400" lvl="6" indent="-317500">
              <a:lnSpc>
                <a:spcPct val="100000"/>
              </a:lnSpc>
              <a:spcBef>
                <a:spcPts val="0"/>
              </a:spcBef>
              <a:spcAft>
                <a:spcPts val="0"/>
              </a:spcAft>
              <a:buSzPts val="1400"/>
              <a:buChar char="●"/>
              <a:defRPr/>
            </a:lvl7pPr>
            <a:lvl8pPr marL="3657600" lvl="7" indent="-317500">
              <a:lnSpc>
                <a:spcPct val="100000"/>
              </a:lnSpc>
              <a:spcBef>
                <a:spcPts val="0"/>
              </a:spcBef>
              <a:spcAft>
                <a:spcPts val="0"/>
              </a:spcAft>
              <a:buSzPts val="1400"/>
              <a:buChar char="●"/>
              <a:defRPr/>
            </a:lvl8pPr>
            <a:lvl9pPr marL="4114800" lvl="8" indent="-317500">
              <a:lnSpc>
                <a:spcPct val="100000"/>
              </a:lnSpc>
              <a:spcBef>
                <a:spcPts val="0"/>
              </a:spcBef>
              <a:spcAft>
                <a:spcPts val="0"/>
              </a:spcAft>
              <a:buSzPts val="1400"/>
              <a:buChar char="●"/>
              <a:defRPr/>
            </a:lvl9pPr>
          </a:lstStyle>
          <a:p>
            <a:pPr lvl="0"/>
            <a:r>
              <a:rPr lang="en-US"/>
              <a:t>Click to edit Master text styles</a:t>
            </a:r>
          </a:p>
        </p:txBody>
      </p:sp>
      <p:sp>
        <p:nvSpPr>
          <p:cNvPr id="26" name="Google Shape;26;p5"/>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27" name="Google Shape;27;p5"/>
          <p:cNvPicPr preferRelativeResize="0"/>
          <p:nvPr/>
        </p:nvPicPr>
        <p:blipFill>
          <a:blip r:embed="rId2">
            <a:alphaModFix/>
          </a:blip>
          <a:stretch>
            <a:fillRect/>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271688020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Thumbnails, &amp; Callouts">
  <p:cSld name="Title, Thumbnails, &amp; Callouts">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685800" y="685800"/>
            <a:ext cx="7772400" cy="604500"/>
          </a:xfrm>
          <a:prstGeom prst="rect">
            <a:avLst/>
          </a:prstGeom>
        </p:spPr>
        <p:txBody>
          <a:bodyPr spcFirstLastPara="1" wrap="square" lIns="0" tIns="0" rIns="0" bIns="0" anchor="t" anchorCtr="0">
            <a:no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0" name="Google Shape;30;p6"/>
          <p:cNvSpPr txBox="1">
            <a:spLocks noGrp="1"/>
          </p:cNvSpPr>
          <p:nvPr>
            <p:ph type="subTitle" idx="1"/>
          </p:nvPr>
        </p:nvSpPr>
        <p:spPr>
          <a:xfrm>
            <a:off x="1700700" y="3698700"/>
            <a:ext cx="2642700" cy="759000"/>
          </a:xfrm>
          <a:prstGeom prst="rect">
            <a:avLst/>
          </a:prstGeom>
        </p:spPr>
        <p:txBody>
          <a:bodyPr spcFirstLastPara="1" wrap="square" lIns="0" tIns="0" rIns="0" bIns="0" anchor="ctr" anchorCtr="0">
            <a:normAutofit/>
          </a:bodyPr>
          <a:lstStyle>
            <a:lvl1pPr lvl="0">
              <a:lnSpc>
                <a:spcPct val="80000"/>
              </a:lnSpc>
              <a:spcBef>
                <a:spcPts val="0"/>
              </a:spcBef>
              <a:spcAft>
                <a:spcPts val="0"/>
              </a:spcAft>
              <a:buSzPts val="1400"/>
              <a:buNone/>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r>
              <a:rPr lang="en-US"/>
              <a:t>Click to edit Master subtitle style</a:t>
            </a:r>
            <a:endParaRPr/>
          </a:p>
        </p:txBody>
      </p:sp>
      <p:sp>
        <p:nvSpPr>
          <p:cNvPr id="31" name="Google Shape;31;p6"/>
          <p:cNvSpPr>
            <a:spLocks noGrp="1"/>
          </p:cNvSpPr>
          <p:nvPr>
            <p:ph type="pic" idx="2"/>
          </p:nvPr>
        </p:nvSpPr>
        <p:spPr>
          <a:xfrm>
            <a:off x="685800" y="3698700"/>
            <a:ext cx="759000" cy="759000"/>
          </a:xfrm>
          <a:prstGeom prst="rect">
            <a:avLst/>
          </a:prstGeom>
          <a:noFill/>
          <a:ln>
            <a:noFill/>
          </a:ln>
        </p:spPr>
      </p:sp>
      <p:sp>
        <p:nvSpPr>
          <p:cNvPr id="32" name="Google Shape;32;p6"/>
          <p:cNvSpPr txBox="1">
            <a:spLocks noGrp="1"/>
          </p:cNvSpPr>
          <p:nvPr>
            <p:ph type="subTitle" idx="3"/>
          </p:nvPr>
        </p:nvSpPr>
        <p:spPr>
          <a:xfrm>
            <a:off x="1700700" y="2649150"/>
            <a:ext cx="2642700" cy="759000"/>
          </a:xfrm>
          <a:prstGeom prst="rect">
            <a:avLst/>
          </a:prstGeom>
        </p:spPr>
        <p:txBody>
          <a:bodyPr spcFirstLastPara="1" wrap="square" lIns="0" tIns="0" rIns="0" bIns="0" anchor="ctr" anchorCtr="0">
            <a:normAutofit/>
          </a:bodyPr>
          <a:lstStyle>
            <a:lvl1pPr lvl="0" rtl="0">
              <a:lnSpc>
                <a:spcPct val="80000"/>
              </a:lnSpc>
              <a:spcBef>
                <a:spcPts val="0"/>
              </a:spcBef>
              <a:spcAft>
                <a:spcPts val="0"/>
              </a:spcAft>
              <a:buSzPts val="1400"/>
              <a:buNone/>
              <a:defRPr/>
            </a:lvl1pPr>
            <a:lvl2pPr lvl="1" rtl="0">
              <a:lnSpc>
                <a:spcPct val="80000"/>
              </a:lnSpc>
              <a:spcBef>
                <a:spcPts val="0"/>
              </a:spcBef>
              <a:spcAft>
                <a:spcPts val="0"/>
              </a:spcAft>
              <a:buSzPts val="1400"/>
              <a:buNone/>
              <a:defRPr/>
            </a:lvl2pPr>
            <a:lvl3pPr lvl="2" rtl="0">
              <a:lnSpc>
                <a:spcPct val="80000"/>
              </a:lnSpc>
              <a:spcBef>
                <a:spcPts val="0"/>
              </a:spcBef>
              <a:spcAft>
                <a:spcPts val="0"/>
              </a:spcAft>
              <a:buSzPts val="1400"/>
              <a:buNone/>
              <a:defRPr/>
            </a:lvl3pPr>
            <a:lvl4pPr lvl="3" rtl="0">
              <a:lnSpc>
                <a:spcPct val="80000"/>
              </a:lnSpc>
              <a:spcBef>
                <a:spcPts val="0"/>
              </a:spcBef>
              <a:spcAft>
                <a:spcPts val="0"/>
              </a:spcAft>
              <a:buSzPts val="1400"/>
              <a:buNone/>
              <a:defRPr/>
            </a:lvl4pPr>
            <a:lvl5pPr lvl="4" rtl="0">
              <a:lnSpc>
                <a:spcPct val="80000"/>
              </a:lnSpc>
              <a:spcBef>
                <a:spcPts val="0"/>
              </a:spcBef>
              <a:spcAft>
                <a:spcPts val="0"/>
              </a:spcAft>
              <a:buSzPts val="1400"/>
              <a:buNone/>
              <a:defRPr/>
            </a:lvl5pPr>
            <a:lvl6pPr lvl="5" rtl="0">
              <a:lnSpc>
                <a:spcPct val="80000"/>
              </a:lnSpc>
              <a:spcBef>
                <a:spcPts val="0"/>
              </a:spcBef>
              <a:spcAft>
                <a:spcPts val="0"/>
              </a:spcAft>
              <a:buSzPts val="1400"/>
              <a:buNone/>
              <a:defRPr/>
            </a:lvl6pPr>
            <a:lvl7pPr lvl="6" rtl="0">
              <a:lnSpc>
                <a:spcPct val="80000"/>
              </a:lnSpc>
              <a:spcBef>
                <a:spcPts val="0"/>
              </a:spcBef>
              <a:spcAft>
                <a:spcPts val="0"/>
              </a:spcAft>
              <a:buSzPts val="1400"/>
              <a:buNone/>
              <a:defRPr/>
            </a:lvl7pPr>
            <a:lvl8pPr lvl="7" rtl="0">
              <a:lnSpc>
                <a:spcPct val="80000"/>
              </a:lnSpc>
              <a:spcBef>
                <a:spcPts val="0"/>
              </a:spcBef>
              <a:spcAft>
                <a:spcPts val="0"/>
              </a:spcAft>
              <a:buSzPts val="1400"/>
              <a:buNone/>
              <a:defRPr/>
            </a:lvl8pPr>
            <a:lvl9pPr lvl="8" rtl="0">
              <a:lnSpc>
                <a:spcPct val="80000"/>
              </a:lnSpc>
              <a:spcBef>
                <a:spcPts val="0"/>
              </a:spcBef>
              <a:spcAft>
                <a:spcPts val="0"/>
              </a:spcAft>
              <a:buSzPts val="1400"/>
              <a:buNone/>
              <a:defRPr/>
            </a:lvl9pPr>
          </a:lstStyle>
          <a:p>
            <a:r>
              <a:rPr lang="en-US"/>
              <a:t>Click to edit Master subtitle style</a:t>
            </a:r>
            <a:endParaRPr/>
          </a:p>
        </p:txBody>
      </p:sp>
      <p:sp>
        <p:nvSpPr>
          <p:cNvPr id="33" name="Google Shape;33;p6"/>
          <p:cNvSpPr>
            <a:spLocks noGrp="1"/>
          </p:cNvSpPr>
          <p:nvPr>
            <p:ph type="pic" idx="4"/>
          </p:nvPr>
        </p:nvSpPr>
        <p:spPr>
          <a:xfrm>
            <a:off x="685800" y="2649150"/>
            <a:ext cx="759000" cy="759000"/>
          </a:xfrm>
          <a:prstGeom prst="rect">
            <a:avLst/>
          </a:prstGeom>
          <a:noFill/>
          <a:ln>
            <a:noFill/>
          </a:ln>
        </p:spPr>
      </p:sp>
      <p:sp>
        <p:nvSpPr>
          <p:cNvPr id="34" name="Google Shape;34;p6"/>
          <p:cNvSpPr txBox="1">
            <a:spLocks noGrp="1"/>
          </p:cNvSpPr>
          <p:nvPr>
            <p:ph type="subTitle" idx="5"/>
          </p:nvPr>
        </p:nvSpPr>
        <p:spPr>
          <a:xfrm>
            <a:off x="1700700" y="1599600"/>
            <a:ext cx="2642700" cy="759000"/>
          </a:xfrm>
          <a:prstGeom prst="rect">
            <a:avLst/>
          </a:prstGeom>
        </p:spPr>
        <p:txBody>
          <a:bodyPr spcFirstLastPara="1" wrap="square" lIns="0" tIns="0" rIns="0" bIns="0" anchor="ctr" anchorCtr="0">
            <a:normAutofit/>
          </a:bodyPr>
          <a:lstStyle>
            <a:lvl1pPr lvl="0" rtl="0">
              <a:lnSpc>
                <a:spcPct val="8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35" name="Google Shape;35;p6"/>
          <p:cNvSpPr>
            <a:spLocks noGrp="1"/>
          </p:cNvSpPr>
          <p:nvPr>
            <p:ph type="pic" idx="6"/>
          </p:nvPr>
        </p:nvSpPr>
        <p:spPr>
          <a:xfrm>
            <a:off x="685800" y="1599600"/>
            <a:ext cx="759000" cy="759000"/>
          </a:xfrm>
          <a:prstGeom prst="rect">
            <a:avLst/>
          </a:prstGeom>
          <a:noFill/>
          <a:ln>
            <a:noFill/>
          </a:ln>
        </p:spPr>
      </p:sp>
      <p:sp>
        <p:nvSpPr>
          <p:cNvPr id="36" name="Google Shape;36;p6"/>
          <p:cNvSpPr txBox="1">
            <a:spLocks noGrp="1"/>
          </p:cNvSpPr>
          <p:nvPr>
            <p:ph type="subTitle" idx="7"/>
          </p:nvPr>
        </p:nvSpPr>
        <p:spPr>
          <a:xfrm>
            <a:off x="5817025" y="3698700"/>
            <a:ext cx="2642700" cy="759000"/>
          </a:xfrm>
          <a:prstGeom prst="rect">
            <a:avLst/>
          </a:prstGeom>
        </p:spPr>
        <p:txBody>
          <a:bodyPr spcFirstLastPara="1" wrap="square" lIns="0" tIns="0" rIns="0" bIns="0" anchor="ctr" anchorCtr="0">
            <a:normAutofit/>
          </a:bodyPr>
          <a:lstStyle>
            <a:lvl1pPr lvl="0" rtl="0">
              <a:lnSpc>
                <a:spcPct val="80000"/>
              </a:lnSpc>
              <a:spcBef>
                <a:spcPts val="0"/>
              </a:spcBef>
              <a:spcAft>
                <a:spcPts val="0"/>
              </a:spcAft>
              <a:buSzPts val="1400"/>
              <a:buNone/>
              <a:defRPr/>
            </a:lvl1pPr>
            <a:lvl2pPr lvl="1" rtl="0">
              <a:lnSpc>
                <a:spcPct val="80000"/>
              </a:lnSpc>
              <a:spcBef>
                <a:spcPts val="0"/>
              </a:spcBef>
              <a:spcAft>
                <a:spcPts val="0"/>
              </a:spcAft>
              <a:buSzPts val="1400"/>
              <a:buNone/>
              <a:defRPr/>
            </a:lvl2pPr>
            <a:lvl3pPr lvl="2" rtl="0">
              <a:lnSpc>
                <a:spcPct val="80000"/>
              </a:lnSpc>
              <a:spcBef>
                <a:spcPts val="0"/>
              </a:spcBef>
              <a:spcAft>
                <a:spcPts val="0"/>
              </a:spcAft>
              <a:buSzPts val="1400"/>
              <a:buNone/>
              <a:defRPr/>
            </a:lvl3pPr>
            <a:lvl4pPr lvl="3" rtl="0">
              <a:lnSpc>
                <a:spcPct val="80000"/>
              </a:lnSpc>
              <a:spcBef>
                <a:spcPts val="0"/>
              </a:spcBef>
              <a:spcAft>
                <a:spcPts val="0"/>
              </a:spcAft>
              <a:buSzPts val="1400"/>
              <a:buNone/>
              <a:defRPr/>
            </a:lvl4pPr>
            <a:lvl5pPr lvl="4" rtl="0">
              <a:lnSpc>
                <a:spcPct val="80000"/>
              </a:lnSpc>
              <a:spcBef>
                <a:spcPts val="0"/>
              </a:spcBef>
              <a:spcAft>
                <a:spcPts val="0"/>
              </a:spcAft>
              <a:buSzPts val="1400"/>
              <a:buNone/>
              <a:defRPr/>
            </a:lvl5pPr>
            <a:lvl6pPr lvl="5" rtl="0">
              <a:lnSpc>
                <a:spcPct val="80000"/>
              </a:lnSpc>
              <a:spcBef>
                <a:spcPts val="0"/>
              </a:spcBef>
              <a:spcAft>
                <a:spcPts val="0"/>
              </a:spcAft>
              <a:buSzPts val="1400"/>
              <a:buNone/>
              <a:defRPr/>
            </a:lvl6pPr>
            <a:lvl7pPr lvl="6" rtl="0">
              <a:lnSpc>
                <a:spcPct val="80000"/>
              </a:lnSpc>
              <a:spcBef>
                <a:spcPts val="0"/>
              </a:spcBef>
              <a:spcAft>
                <a:spcPts val="0"/>
              </a:spcAft>
              <a:buSzPts val="1400"/>
              <a:buNone/>
              <a:defRPr/>
            </a:lvl7pPr>
            <a:lvl8pPr lvl="7" rtl="0">
              <a:lnSpc>
                <a:spcPct val="80000"/>
              </a:lnSpc>
              <a:spcBef>
                <a:spcPts val="0"/>
              </a:spcBef>
              <a:spcAft>
                <a:spcPts val="0"/>
              </a:spcAft>
              <a:buSzPts val="1400"/>
              <a:buNone/>
              <a:defRPr/>
            </a:lvl8pPr>
            <a:lvl9pPr lvl="8" rtl="0">
              <a:lnSpc>
                <a:spcPct val="80000"/>
              </a:lnSpc>
              <a:spcBef>
                <a:spcPts val="0"/>
              </a:spcBef>
              <a:spcAft>
                <a:spcPts val="0"/>
              </a:spcAft>
              <a:buSzPts val="1400"/>
              <a:buNone/>
              <a:defRPr/>
            </a:lvl9pPr>
          </a:lstStyle>
          <a:p>
            <a:r>
              <a:rPr lang="en-US"/>
              <a:t>Click to edit Master subtitle style</a:t>
            </a:r>
            <a:endParaRPr/>
          </a:p>
        </p:txBody>
      </p:sp>
      <p:sp>
        <p:nvSpPr>
          <p:cNvPr id="37" name="Google Shape;37;p6"/>
          <p:cNvSpPr>
            <a:spLocks noGrp="1"/>
          </p:cNvSpPr>
          <p:nvPr>
            <p:ph type="pic" idx="8"/>
          </p:nvPr>
        </p:nvSpPr>
        <p:spPr>
          <a:xfrm>
            <a:off x="4802125" y="3698700"/>
            <a:ext cx="759000" cy="759000"/>
          </a:xfrm>
          <a:prstGeom prst="rect">
            <a:avLst/>
          </a:prstGeom>
          <a:noFill/>
          <a:ln>
            <a:noFill/>
          </a:ln>
        </p:spPr>
      </p:sp>
      <p:sp>
        <p:nvSpPr>
          <p:cNvPr id="38" name="Google Shape;38;p6"/>
          <p:cNvSpPr txBox="1">
            <a:spLocks noGrp="1"/>
          </p:cNvSpPr>
          <p:nvPr>
            <p:ph type="subTitle" idx="9"/>
          </p:nvPr>
        </p:nvSpPr>
        <p:spPr>
          <a:xfrm>
            <a:off x="5817025" y="2649150"/>
            <a:ext cx="2642700" cy="759000"/>
          </a:xfrm>
          <a:prstGeom prst="rect">
            <a:avLst/>
          </a:prstGeom>
        </p:spPr>
        <p:txBody>
          <a:bodyPr spcFirstLastPara="1" wrap="square" lIns="0" tIns="0" rIns="0" bIns="0" anchor="ctr" anchorCtr="0">
            <a:normAutofit/>
          </a:bodyPr>
          <a:lstStyle>
            <a:lvl1pPr lvl="0" rtl="0">
              <a:lnSpc>
                <a:spcPct val="80000"/>
              </a:lnSpc>
              <a:spcBef>
                <a:spcPts val="0"/>
              </a:spcBef>
              <a:spcAft>
                <a:spcPts val="0"/>
              </a:spcAft>
              <a:buSzPts val="1400"/>
              <a:buNone/>
              <a:defRPr/>
            </a:lvl1pPr>
            <a:lvl2pPr lvl="1" rtl="0">
              <a:lnSpc>
                <a:spcPct val="80000"/>
              </a:lnSpc>
              <a:spcBef>
                <a:spcPts val="0"/>
              </a:spcBef>
              <a:spcAft>
                <a:spcPts val="0"/>
              </a:spcAft>
              <a:buSzPts val="1400"/>
              <a:buNone/>
              <a:defRPr/>
            </a:lvl2pPr>
            <a:lvl3pPr lvl="2" rtl="0">
              <a:lnSpc>
                <a:spcPct val="80000"/>
              </a:lnSpc>
              <a:spcBef>
                <a:spcPts val="0"/>
              </a:spcBef>
              <a:spcAft>
                <a:spcPts val="0"/>
              </a:spcAft>
              <a:buSzPts val="1400"/>
              <a:buNone/>
              <a:defRPr/>
            </a:lvl3pPr>
            <a:lvl4pPr lvl="3" rtl="0">
              <a:lnSpc>
                <a:spcPct val="80000"/>
              </a:lnSpc>
              <a:spcBef>
                <a:spcPts val="0"/>
              </a:spcBef>
              <a:spcAft>
                <a:spcPts val="0"/>
              </a:spcAft>
              <a:buSzPts val="1400"/>
              <a:buNone/>
              <a:defRPr/>
            </a:lvl4pPr>
            <a:lvl5pPr lvl="4" rtl="0">
              <a:lnSpc>
                <a:spcPct val="80000"/>
              </a:lnSpc>
              <a:spcBef>
                <a:spcPts val="0"/>
              </a:spcBef>
              <a:spcAft>
                <a:spcPts val="0"/>
              </a:spcAft>
              <a:buSzPts val="1400"/>
              <a:buNone/>
              <a:defRPr/>
            </a:lvl5pPr>
            <a:lvl6pPr lvl="5" rtl="0">
              <a:lnSpc>
                <a:spcPct val="80000"/>
              </a:lnSpc>
              <a:spcBef>
                <a:spcPts val="0"/>
              </a:spcBef>
              <a:spcAft>
                <a:spcPts val="0"/>
              </a:spcAft>
              <a:buSzPts val="1400"/>
              <a:buNone/>
              <a:defRPr/>
            </a:lvl6pPr>
            <a:lvl7pPr lvl="6" rtl="0">
              <a:lnSpc>
                <a:spcPct val="80000"/>
              </a:lnSpc>
              <a:spcBef>
                <a:spcPts val="0"/>
              </a:spcBef>
              <a:spcAft>
                <a:spcPts val="0"/>
              </a:spcAft>
              <a:buSzPts val="1400"/>
              <a:buNone/>
              <a:defRPr/>
            </a:lvl7pPr>
            <a:lvl8pPr lvl="7" rtl="0">
              <a:lnSpc>
                <a:spcPct val="80000"/>
              </a:lnSpc>
              <a:spcBef>
                <a:spcPts val="0"/>
              </a:spcBef>
              <a:spcAft>
                <a:spcPts val="0"/>
              </a:spcAft>
              <a:buSzPts val="1400"/>
              <a:buNone/>
              <a:defRPr/>
            </a:lvl8pPr>
            <a:lvl9pPr lvl="8" rtl="0">
              <a:lnSpc>
                <a:spcPct val="80000"/>
              </a:lnSpc>
              <a:spcBef>
                <a:spcPts val="0"/>
              </a:spcBef>
              <a:spcAft>
                <a:spcPts val="0"/>
              </a:spcAft>
              <a:buSzPts val="1400"/>
              <a:buNone/>
              <a:defRPr/>
            </a:lvl9pPr>
          </a:lstStyle>
          <a:p>
            <a:r>
              <a:rPr lang="en-US"/>
              <a:t>Click to edit Master subtitle style</a:t>
            </a:r>
            <a:endParaRPr/>
          </a:p>
        </p:txBody>
      </p:sp>
      <p:sp>
        <p:nvSpPr>
          <p:cNvPr id="39" name="Google Shape;39;p6"/>
          <p:cNvSpPr>
            <a:spLocks noGrp="1"/>
          </p:cNvSpPr>
          <p:nvPr>
            <p:ph type="pic" idx="13"/>
          </p:nvPr>
        </p:nvSpPr>
        <p:spPr>
          <a:xfrm>
            <a:off x="4802125" y="2649150"/>
            <a:ext cx="759000" cy="759000"/>
          </a:xfrm>
          <a:prstGeom prst="rect">
            <a:avLst/>
          </a:prstGeom>
          <a:noFill/>
          <a:ln>
            <a:noFill/>
          </a:ln>
        </p:spPr>
      </p:sp>
      <p:sp>
        <p:nvSpPr>
          <p:cNvPr id="40" name="Google Shape;40;p6"/>
          <p:cNvSpPr txBox="1">
            <a:spLocks noGrp="1"/>
          </p:cNvSpPr>
          <p:nvPr>
            <p:ph type="subTitle" idx="14"/>
          </p:nvPr>
        </p:nvSpPr>
        <p:spPr>
          <a:xfrm>
            <a:off x="5817025" y="1599600"/>
            <a:ext cx="2642700" cy="759000"/>
          </a:xfrm>
          <a:prstGeom prst="rect">
            <a:avLst/>
          </a:prstGeom>
        </p:spPr>
        <p:txBody>
          <a:bodyPr spcFirstLastPara="1" wrap="square" lIns="0" tIns="0" rIns="0" bIns="0" anchor="ctr" anchorCtr="0">
            <a:normAutofit/>
          </a:bodyPr>
          <a:lstStyle>
            <a:lvl1pPr lvl="0" rtl="0">
              <a:lnSpc>
                <a:spcPct val="8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41" name="Google Shape;41;p6"/>
          <p:cNvSpPr>
            <a:spLocks noGrp="1"/>
          </p:cNvSpPr>
          <p:nvPr>
            <p:ph type="pic" idx="15"/>
          </p:nvPr>
        </p:nvSpPr>
        <p:spPr>
          <a:xfrm>
            <a:off x="4802125" y="1599600"/>
            <a:ext cx="759000" cy="759000"/>
          </a:xfrm>
          <a:prstGeom prst="rect">
            <a:avLst/>
          </a:prstGeom>
          <a:noFill/>
          <a:ln>
            <a:noFill/>
          </a:ln>
        </p:spPr>
      </p:sp>
      <p:sp>
        <p:nvSpPr>
          <p:cNvPr id="42" name="Google Shape;42;p6"/>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43" name="Google Shape;43;p6"/>
          <p:cNvPicPr preferRelativeResize="0"/>
          <p:nvPr/>
        </p:nvPicPr>
        <p:blipFill>
          <a:blip r:embed="rId2">
            <a:alphaModFix/>
          </a:blip>
          <a:stretch>
            <a:fillRect/>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26642130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eft-Side Title and Body, Right-Side Image">
  <p:cSld name="Left-Side Title and Body, Right-Side Image">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85800" y="685800"/>
            <a:ext cx="3200400" cy="1885800"/>
          </a:xfrm>
          <a:prstGeom prst="rect">
            <a:avLst/>
          </a:prstGeom>
        </p:spPr>
        <p:txBody>
          <a:bodyPr spcFirstLastPara="1" wrap="square" lIns="0" tIns="0" rIns="0" bIns="0" anchor="t" anchorCtr="0">
            <a:no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46" name="Google Shape;46;p7"/>
          <p:cNvSpPr txBox="1">
            <a:spLocks noGrp="1"/>
          </p:cNvSpPr>
          <p:nvPr>
            <p:ph type="body" idx="1"/>
          </p:nvPr>
        </p:nvSpPr>
        <p:spPr>
          <a:xfrm>
            <a:off x="685800" y="2571900"/>
            <a:ext cx="3200400" cy="1885800"/>
          </a:xfrm>
          <a:prstGeom prst="rect">
            <a:avLst/>
          </a:prstGeom>
        </p:spPr>
        <p:txBody>
          <a:bodyPr spcFirstLastPara="1" wrap="square" lIns="0" tIns="0" rIns="0" bIns="0" anchor="t" anchorCtr="0">
            <a:norm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pPr lvl="0"/>
            <a:r>
              <a:rPr lang="en-US"/>
              <a:t>Click to edit Master text styles</a:t>
            </a:r>
          </a:p>
        </p:txBody>
      </p:sp>
      <p:sp>
        <p:nvSpPr>
          <p:cNvPr id="47" name="Google Shape;47;p7"/>
          <p:cNvSpPr>
            <a:spLocks noGrp="1"/>
          </p:cNvSpPr>
          <p:nvPr>
            <p:ph type="pic" idx="2"/>
          </p:nvPr>
        </p:nvSpPr>
        <p:spPr>
          <a:xfrm>
            <a:off x="4572000" y="0"/>
            <a:ext cx="4572000" cy="5143500"/>
          </a:xfrm>
          <a:prstGeom prst="rect">
            <a:avLst/>
          </a:prstGeom>
          <a:noFill/>
          <a:ln>
            <a:noFill/>
          </a:ln>
        </p:spPr>
      </p:sp>
      <p:sp>
        <p:nvSpPr>
          <p:cNvPr id="48" name="Google Shape;48;p7"/>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49" name="Google Shape;49;p7"/>
          <p:cNvPicPr preferRelativeResize="0"/>
          <p:nvPr/>
        </p:nvPicPr>
        <p:blipFill>
          <a:blip r:embed="rId2">
            <a:alphaModFix/>
          </a:blip>
          <a:stretch>
            <a:fillRect/>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174068620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ft-Side Stat, Right-Side Image">
  <p:cSld name="Left-Side Stat, Right-Side Image">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685800" y="685800"/>
            <a:ext cx="3200400" cy="1885800"/>
          </a:xfrm>
          <a:prstGeom prst="rect">
            <a:avLst/>
          </a:prstGeom>
        </p:spPr>
        <p:txBody>
          <a:bodyPr spcFirstLastPara="1" wrap="square" lIns="0" tIns="0" rIns="0" bIns="0" anchor="t" anchorCtr="0">
            <a:noAutofit/>
          </a:bodyPr>
          <a:lstStyle>
            <a:lvl1pPr lvl="0" rtl="0">
              <a:spcBef>
                <a:spcPts val="0"/>
              </a:spcBef>
              <a:spcAft>
                <a:spcPts val="0"/>
              </a:spcAft>
              <a:buSzPts val="10000"/>
              <a:buNone/>
              <a:defRPr sz="10000"/>
            </a:lvl1pPr>
            <a:lvl2pPr lvl="1" rtl="0">
              <a:spcBef>
                <a:spcPts val="0"/>
              </a:spcBef>
              <a:spcAft>
                <a:spcPts val="0"/>
              </a:spcAft>
              <a:buSzPts val="10000"/>
              <a:buNone/>
              <a:defRPr sz="10000"/>
            </a:lvl2pPr>
            <a:lvl3pPr lvl="2" rtl="0">
              <a:spcBef>
                <a:spcPts val="0"/>
              </a:spcBef>
              <a:spcAft>
                <a:spcPts val="0"/>
              </a:spcAft>
              <a:buSzPts val="10000"/>
              <a:buNone/>
              <a:defRPr sz="10000"/>
            </a:lvl3pPr>
            <a:lvl4pPr lvl="3" rtl="0">
              <a:spcBef>
                <a:spcPts val="0"/>
              </a:spcBef>
              <a:spcAft>
                <a:spcPts val="0"/>
              </a:spcAft>
              <a:buSzPts val="10000"/>
              <a:buNone/>
              <a:defRPr sz="10000"/>
            </a:lvl4pPr>
            <a:lvl5pPr lvl="4" rtl="0">
              <a:spcBef>
                <a:spcPts val="0"/>
              </a:spcBef>
              <a:spcAft>
                <a:spcPts val="0"/>
              </a:spcAft>
              <a:buSzPts val="10000"/>
              <a:buNone/>
              <a:defRPr sz="10000"/>
            </a:lvl5pPr>
            <a:lvl6pPr lvl="5" rtl="0">
              <a:spcBef>
                <a:spcPts val="0"/>
              </a:spcBef>
              <a:spcAft>
                <a:spcPts val="0"/>
              </a:spcAft>
              <a:buSzPts val="10000"/>
              <a:buNone/>
              <a:defRPr sz="10000"/>
            </a:lvl6pPr>
            <a:lvl7pPr lvl="6" rtl="0">
              <a:spcBef>
                <a:spcPts val="0"/>
              </a:spcBef>
              <a:spcAft>
                <a:spcPts val="0"/>
              </a:spcAft>
              <a:buSzPts val="10000"/>
              <a:buNone/>
              <a:defRPr sz="10000"/>
            </a:lvl7pPr>
            <a:lvl8pPr lvl="7" rtl="0">
              <a:spcBef>
                <a:spcPts val="0"/>
              </a:spcBef>
              <a:spcAft>
                <a:spcPts val="0"/>
              </a:spcAft>
              <a:buSzPts val="10000"/>
              <a:buNone/>
              <a:defRPr sz="10000"/>
            </a:lvl8pPr>
            <a:lvl9pPr lvl="8" rtl="0">
              <a:spcBef>
                <a:spcPts val="0"/>
              </a:spcBef>
              <a:spcAft>
                <a:spcPts val="0"/>
              </a:spcAft>
              <a:buSzPts val="10000"/>
              <a:buNone/>
              <a:defRPr sz="10000"/>
            </a:lvl9pPr>
          </a:lstStyle>
          <a:p>
            <a:r>
              <a:rPr lang="en-US"/>
              <a:t>Click to edit Master title style</a:t>
            </a:r>
            <a:endParaRPr/>
          </a:p>
        </p:txBody>
      </p:sp>
      <p:sp>
        <p:nvSpPr>
          <p:cNvPr id="52" name="Google Shape;52;p8"/>
          <p:cNvSpPr>
            <a:spLocks noGrp="1"/>
          </p:cNvSpPr>
          <p:nvPr>
            <p:ph type="pic" idx="2"/>
          </p:nvPr>
        </p:nvSpPr>
        <p:spPr>
          <a:xfrm>
            <a:off x="4572000" y="0"/>
            <a:ext cx="4572000" cy="5143500"/>
          </a:xfrm>
          <a:prstGeom prst="rect">
            <a:avLst/>
          </a:prstGeom>
          <a:noFill/>
          <a:ln>
            <a:noFill/>
          </a:ln>
        </p:spPr>
      </p:sp>
      <p:sp>
        <p:nvSpPr>
          <p:cNvPr id="53" name="Google Shape;53;p8"/>
          <p:cNvSpPr txBox="1">
            <a:spLocks noGrp="1"/>
          </p:cNvSpPr>
          <p:nvPr>
            <p:ph type="subTitle" idx="1"/>
          </p:nvPr>
        </p:nvSpPr>
        <p:spPr>
          <a:xfrm>
            <a:off x="696300" y="2570150"/>
            <a:ext cx="3200400" cy="1885800"/>
          </a:xfrm>
          <a:prstGeom prst="rect">
            <a:avLst/>
          </a:prstGeom>
        </p:spPr>
        <p:txBody>
          <a:bodyPr spcFirstLastPara="1" wrap="square" lIns="0" tIns="0" rIns="0" bIns="0" anchor="t" anchorCtr="0">
            <a:normAutofit/>
          </a:bodyPr>
          <a:lstStyle>
            <a:lvl1pPr lvl="0">
              <a:lnSpc>
                <a:spcPct val="80000"/>
              </a:lnSpc>
              <a:spcBef>
                <a:spcPts val="0"/>
              </a:spcBef>
              <a:spcAft>
                <a:spcPts val="0"/>
              </a:spcAft>
              <a:buClr>
                <a:schemeClr val="dk1"/>
              </a:buClr>
              <a:buSzPts val="2600"/>
              <a:buFont typeface="Proxima Nova Extrabold"/>
              <a:buNone/>
              <a:defRPr sz="2600">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subtitle style</a:t>
            </a:r>
            <a:endParaRPr/>
          </a:p>
        </p:txBody>
      </p:sp>
      <p:sp>
        <p:nvSpPr>
          <p:cNvPr id="54" name="Google Shape;54;p8"/>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55" name="Google Shape;55;p8"/>
          <p:cNvPicPr preferRelativeResize="0"/>
          <p:nvPr/>
        </p:nvPicPr>
        <p:blipFill>
          <a:blip r:embed="rId2">
            <a:alphaModFix/>
          </a:blip>
          <a:stretch>
            <a:fillRect/>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381947830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eft-Side Image, Right-Side Stat">
  <p:cSld name="Left-Side Image, Right-Side Sta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5257800" y="685800"/>
            <a:ext cx="3200400" cy="1885800"/>
          </a:xfrm>
          <a:prstGeom prst="rect">
            <a:avLst/>
          </a:prstGeom>
        </p:spPr>
        <p:txBody>
          <a:bodyPr spcFirstLastPara="1" wrap="square" lIns="0" tIns="0" rIns="0" bIns="0" anchor="t" anchorCtr="0">
            <a:noAutofit/>
          </a:bodyPr>
          <a:lstStyle>
            <a:lvl1pPr lvl="0" rtl="0">
              <a:spcBef>
                <a:spcPts val="0"/>
              </a:spcBef>
              <a:spcAft>
                <a:spcPts val="0"/>
              </a:spcAft>
              <a:buSzPts val="10000"/>
              <a:buNone/>
              <a:defRPr sz="10000"/>
            </a:lvl1pPr>
            <a:lvl2pPr lvl="1" rtl="0">
              <a:spcBef>
                <a:spcPts val="0"/>
              </a:spcBef>
              <a:spcAft>
                <a:spcPts val="0"/>
              </a:spcAft>
              <a:buSzPts val="10000"/>
              <a:buNone/>
              <a:defRPr sz="10000"/>
            </a:lvl2pPr>
            <a:lvl3pPr lvl="2" rtl="0">
              <a:spcBef>
                <a:spcPts val="0"/>
              </a:spcBef>
              <a:spcAft>
                <a:spcPts val="0"/>
              </a:spcAft>
              <a:buSzPts val="10000"/>
              <a:buNone/>
              <a:defRPr sz="10000"/>
            </a:lvl3pPr>
            <a:lvl4pPr lvl="3" rtl="0">
              <a:spcBef>
                <a:spcPts val="0"/>
              </a:spcBef>
              <a:spcAft>
                <a:spcPts val="0"/>
              </a:spcAft>
              <a:buSzPts val="10000"/>
              <a:buNone/>
              <a:defRPr sz="10000"/>
            </a:lvl4pPr>
            <a:lvl5pPr lvl="4" rtl="0">
              <a:spcBef>
                <a:spcPts val="0"/>
              </a:spcBef>
              <a:spcAft>
                <a:spcPts val="0"/>
              </a:spcAft>
              <a:buSzPts val="10000"/>
              <a:buNone/>
              <a:defRPr sz="10000"/>
            </a:lvl5pPr>
            <a:lvl6pPr lvl="5" rtl="0">
              <a:spcBef>
                <a:spcPts val="0"/>
              </a:spcBef>
              <a:spcAft>
                <a:spcPts val="0"/>
              </a:spcAft>
              <a:buSzPts val="10000"/>
              <a:buNone/>
              <a:defRPr sz="10000"/>
            </a:lvl6pPr>
            <a:lvl7pPr lvl="6" rtl="0">
              <a:spcBef>
                <a:spcPts val="0"/>
              </a:spcBef>
              <a:spcAft>
                <a:spcPts val="0"/>
              </a:spcAft>
              <a:buSzPts val="10000"/>
              <a:buNone/>
              <a:defRPr sz="10000"/>
            </a:lvl7pPr>
            <a:lvl8pPr lvl="7" rtl="0">
              <a:spcBef>
                <a:spcPts val="0"/>
              </a:spcBef>
              <a:spcAft>
                <a:spcPts val="0"/>
              </a:spcAft>
              <a:buSzPts val="10000"/>
              <a:buNone/>
              <a:defRPr sz="10000"/>
            </a:lvl8pPr>
            <a:lvl9pPr lvl="8" rtl="0">
              <a:spcBef>
                <a:spcPts val="0"/>
              </a:spcBef>
              <a:spcAft>
                <a:spcPts val="0"/>
              </a:spcAft>
              <a:buSzPts val="10000"/>
              <a:buNone/>
              <a:defRPr sz="10000"/>
            </a:lvl9pPr>
          </a:lstStyle>
          <a:p>
            <a:r>
              <a:rPr lang="en-US"/>
              <a:t>Click to edit Master title style</a:t>
            </a:r>
            <a:endParaRPr/>
          </a:p>
        </p:txBody>
      </p:sp>
      <p:sp>
        <p:nvSpPr>
          <p:cNvPr id="58" name="Google Shape;58;p9"/>
          <p:cNvSpPr>
            <a:spLocks noGrp="1"/>
          </p:cNvSpPr>
          <p:nvPr>
            <p:ph type="pic" idx="2"/>
          </p:nvPr>
        </p:nvSpPr>
        <p:spPr>
          <a:xfrm>
            <a:off x="0" y="0"/>
            <a:ext cx="4572000" cy="5143500"/>
          </a:xfrm>
          <a:prstGeom prst="rect">
            <a:avLst/>
          </a:prstGeom>
          <a:noFill/>
          <a:ln>
            <a:noFill/>
          </a:ln>
        </p:spPr>
      </p:sp>
      <p:sp>
        <p:nvSpPr>
          <p:cNvPr id="59" name="Google Shape;59;p9"/>
          <p:cNvSpPr txBox="1">
            <a:spLocks noGrp="1"/>
          </p:cNvSpPr>
          <p:nvPr>
            <p:ph type="subTitle" idx="1"/>
          </p:nvPr>
        </p:nvSpPr>
        <p:spPr>
          <a:xfrm>
            <a:off x="5257800" y="2570150"/>
            <a:ext cx="3200400" cy="1885800"/>
          </a:xfrm>
          <a:prstGeom prst="rect">
            <a:avLst/>
          </a:prstGeom>
        </p:spPr>
        <p:txBody>
          <a:bodyPr spcFirstLastPara="1" wrap="square" lIns="0" tIns="0" rIns="0" bIns="0" anchor="t" anchorCtr="0">
            <a:normAutofit/>
          </a:bodyPr>
          <a:lstStyle>
            <a:lvl1pPr lvl="0" rtl="0">
              <a:lnSpc>
                <a:spcPct val="80000"/>
              </a:lnSpc>
              <a:spcBef>
                <a:spcPts val="0"/>
              </a:spcBef>
              <a:spcAft>
                <a:spcPts val="0"/>
              </a:spcAft>
              <a:buClr>
                <a:schemeClr val="dk1"/>
              </a:buClr>
              <a:buSzPts val="2600"/>
              <a:buFont typeface="Proxima Nova Extrabold"/>
              <a:buNone/>
              <a:defRPr sz="2600">
                <a:solidFill>
                  <a:schemeClr val="dk1"/>
                </a:solidFill>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60" name="Google Shape;60;p9"/>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61" name="Google Shape;61;p9"/>
          <p:cNvPicPr preferRelativeResize="0"/>
          <p:nvPr/>
        </p:nvPicPr>
        <p:blipFill>
          <a:blip r:embed="rId2">
            <a:alphaModFix/>
          </a:blip>
          <a:stretch>
            <a:fillRect/>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108661593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eet the Team/Headshots">
  <p:cSld name="Meet the Team/Headshots">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685800" y="685800"/>
            <a:ext cx="3200400" cy="1885800"/>
          </a:xfrm>
          <a:prstGeom prst="rect">
            <a:avLst/>
          </a:prstGeom>
        </p:spPr>
        <p:txBody>
          <a:bodyPr spcFirstLastPara="1" wrap="square" lIns="0" tIns="0" rIns="0" bIns="0" anchor="t" anchorCtr="0">
            <a:no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64" name="Google Shape;64;p10"/>
          <p:cNvSpPr txBox="1">
            <a:spLocks noGrp="1"/>
          </p:cNvSpPr>
          <p:nvPr>
            <p:ph type="body" idx="1"/>
          </p:nvPr>
        </p:nvSpPr>
        <p:spPr>
          <a:xfrm>
            <a:off x="5257800" y="685800"/>
            <a:ext cx="3200400" cy="1885800"/>
          </a:xfrm>
          <a:prstGeom prst="rect">
            <a:avLst/>
          </a:prstGeom>
        </p:spPr>
        <p:txBody>
          <a:bodyPr spcFirstLastPara="1" wrap="square" lIns="0" tIns="0" rIns="0" bIns="0" anchor="t" anchorCtr="0">
            <a:norm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pPr lvl="0"/>
            <a:r>
              <a:rPr lang="en-US"/>
              <a:t>Click to edit Master text styles</a:t>
            </a:r>
          </a:p>
        </p:txBody>
      </p:sp>
      <p:sp>
        <p:nvSpPr>
          <p:cNvPr id="65" name="Google Shape;65;p10"/>
          <p:cNvSpPr>
            <a:spLocks noGrp="1"/>
          </p:cNvSpPr>
          <p:nvPr>
            <p:ph type="pic" idx="2"/>
          </p:nvPr>
        </p:nvSpPr>
        <p:spPr>
          <a:xfrm>
            <a:off x="686050" y="2314150"/>
            <a:ext cx="1600200" cy="1600200"/>
          </a:xfrm>
          <a:prstGeom prst="ellipse">
            <a:avLst/>
          </a:prstGeom>
          <a:noFill/>
          <a:ln>
            <a:noFill/>
          </a:ln>
        </p:spPr>
      </p:sp>
      <p:sp>
        <p:nvSpPr>
          <p:cNvPr id="66" name="Google Shape;66;p10"/>
          <p:cNvSpPr txBox="1">
            <a:spLocks noGrp="1"/>
          </p:cNvSpPr>
          <p:nvPr>
            <p:ph type="subTitle" idx="3"/>
          </p:nvPr>
        </p:nvSpPr>
        <p:spPr>
          <a:xfrm>
            <a:off x="680925" y="4126575"/>
            <a:ext cx="1600200" cy="3312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a:r>
              <a:rPr lang="en-US"/>
              <a:t>Click to edit Master subtitle style</a:t>
            </a:r>
            <a:endParaRPr/>
          </a:p>
        </p:txBody>
      </p:sp>
      <p:sp>
        <p:nvSpPr>
          <p:cNvPr id="67" name="Google Shape;67;p10"/>
          <p:cNvSpPr>
            <a:spLocks noGrp="1"/>
          </p:cNvSpPr>
          <p:nvPr>
            <p:ph type="pic" idx="4"/>
          </p:nvPr>
        </p:nvSpPr>
        <p:spPr>
          <a:xfrm>
            <a:off x="2739100" y="2314150"/>
            <a:ext cx="1600200" cy="1600200"/>
          </a:xfrm>
          <a:prstGeom prst="ellipse">
            <a:avLst/>
          </a:prstGeom>
          <a:noFill/>
          <a:ln>
            <a:noFill/>
          </a:ln>
        </p:spPr>
      </p:sp>
      <p:sp>
        <p:nvSpPr>
          <p:cNvPr id="68" name="Google Shape;68;p10"/>
          <p:cNvSpPr txBox="1">
            <a:spLocks noGrp="1"/>
          </p:cNvSpPr>
          <p:nvPr>
            <p:ph type="subTitle" idx="5"/>
          </p:nvPr>
        </p:nvSpPr>
        <p:spPr>
          <a:xfrm>
            <a:off x="2733975" y="4126575"/>
            <a:ext cx="1600200" cy="331200"/>
          </a:xfrm>
          <a:prstGeom prst="rect">
            <a:avLst/>
          </a:prstGeom>
        </p:spPr>
        <p:txBody>
          <a:bodyPr spcFirstLastPara="1" wrap="square" lIns="0" tIns="0" rIns="0" bIns="0" anchor="t" anchorCtr="0">
            <a:normAutofit/>
          </a:bodyPr>
          <a:lstStyle>
            <a:lvl1pPr lvl="0" rtl="0">
              <a:lnSpc>
                <a:spcPct val="8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r>
              <a:rPr lang="en-US"/>
              <a:t>Click to edit Master subtitle style</a:t>
            </a:r>
            <a:endParaRPr/>
          </a:p>
        </p:txBody>
      </p:sp>
      <p:sp>
        <p:nvSpPr>
          <p:cNvPr id="69" name="Google Shape;69;p10"/>
          <p:cNvSpPr>
            <a:spLocks noGrp="1"/>
          </p:cNvSpPr>
          <p:nvPr>
            <p:ph type="pic" idx="6"/>
          </p:nvPr>
        </p:nvSpPr>
        <p:spPr>
          <a:xfrm>
            <a:off x="4812625" y="2314150"/>
            <a:ext cx="1600200" cy="1600200"/>
          </a:xfrm>
          <a:prstGeom prst="ellipse">
            <a:avLst/>
          </a:prstGeom>
          <a:noFill/>
          <a:ln>
            <a:noFill/>
          </a:ln>
        </p:spPr>
      </p:sp>
      <p:sp>
        <p:nvSpPr>
          <p:cNvPr id="70" name="Google Shape;70;p10"/>
          <p:cNvSpPr txBox="1">
            <a:spLocks noGrp="1"/>
          </p:cNvSpPr>
          <p:nvPr>
            <p:ph type="subTitle" idx="7"/>
          </p:nvPr>
        </p:nvSpPr>
        <p:spPr>
          <a:xfrm>
            <a:off x="4807500" y="4126575"/>
            <a:ext cx="1600200" cy="331200"/>
          </a:xfrm>
          <a:prstGeom prst="rect">
            <a:avLst/>
          </a:prstGeom>
        </p:spPr>
        <p:txBody>
          <a:bodyPr spcFirstLastPara="1" wrap="square" lIns="0" tIns="0" rIns="0" bIns="0" anchor="t" anchorCtr="0">
            <a:normAutofit/>
          </a:bodyPr>
          <a:lstStyle>
            <a:lvl1pPr lvl="0" rtl="0">
              <a:lnSpc>
                <a:spcPct val="8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r>
              <a:rPr lang="en-US"/>
              <a:t>Click to edit Master subtitle style</a:t>
            </a:r>
            <a:endParaRPr/>
          </a:p>
        </p:txBody>
      </p:sp>
      <p:sp>
        <p:nvSpPr>
          <p:cNvPr id="71" name="Google Shape;71;p10"/>
          <p:cNvSpPr>
            <a:spLocks noGrp="1"/>
          </p:cNvSpPr>
          <p:nvPr>
            <p:ph type="pic" idx="8"/>
          </p:nvPr>
        </p:nvSpPr>
        <p:spPr>
          <a:xfrm>
            <a:off x="6860550" y="2314150"/>
            <a:ext cx="1600200" cy="1600200"/>
          </a:xfrm>
          <a:prstGeom prst="ellipse">
            <a:avLst/>
          </a:prstGeom>
          <a:noFill/>
          <a:ln>
            <a:noFill/>
          </a:ln>
        </p:spPr>
      </p:sp>
      <p:sp>
        <p:nvSpPr>
          <p:cNvPr id="72" name="Google Shape;72;p10"/>
          <p:cNvSpPr txBox="1">
            <a:spLocks noGrp="1"/>
          </p:cNvSpPr>
          <p:nvPr>
            <p:ph type="subTitle" idx="9"/>
          </p:nvPr>
        </p:nvSpPr>
        <p:spPr>
          <a:xfrm>
            <a:off x="6855425" y="4126575"/>
            <a:ext cx="1600200" cy="331200"/>
          </a:xfrm>
          <a:prstGeom prst="rect">
            <a:avLst/>
          </a:prstGeom>
        </p:spPr>
        <p:txBody>
          <a:bodyPr spcFirstLastPara="1" wrap="square" lIns="0" tIns="0" rIns="0" bIns="0" anchor="t" anchorCtr="0">
            <a:normAutofit/>
          </a:bodyPr>
          <a:lstStyle>
            <a:lvl1pPr lvl="0" rtl="0">
              <a:lnSpc>
                <a:spcPct val="8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r>
              <a:rPr lang="en-US"/>
              <a:t>Click to edit Master subtitle style</a:t>
            </a:r>
            <a:endParaRPr/>
          </a:p>
        </p:txBody>
      </p:sp>
      <p:sp>
        <p:nvSpPr>
          <p:cNvPr id="73" name="Google Shape;73;p10"/>
          <p:cNvSpPr txBox="1"/>
          <p:nvPr/>
        </p:nvSpPr>
        <p:spPr>
          <a:xfrm>
            <a:off x="6761675" y="4739700"/>
            <a:ext cx="20871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chemeClr val="dk1"/>
                </a:solidFill>
                <a:latin typeface="Proxima Nova"/>
                <a:ea typeface="Proxima Nova"/>
                <a:cs typeface="Proxima Nova"/>
                <a:sym typeface="Proxima Nova"/>
              </a:rPr>
              <a:t>michigan-open.org</a:t>
            </a:r>
            <a:endParaRPr sz="700">
              <a:solidFill>
                <a:schemeClr val="dk1"/>
              </a:solidFill>
              <a:latin typeface="Proxima Nova"/>
              <a:ea typeface="Proxima Nova"/>
              <a:cs typeface="Proxima Nova"/>
              <a:sym typeface="Proxima Nova"/>
            </a:endParaRPr>
          </a:p>
        </p:txBody>
      </p:sp>
      <p:pic>
        <p:nvPicPr>
          <p:cNvPr id="74" name="Google Shape;74;p10"/>
          <p:cNvPicPr preferRelativeResize="0"/>
          <p:nvPr/>
        </p:nvPicPr>
        <p:blipFill>
          <a:blip r:embed="rId2">
            <a:alphaModFix/>
          </a:blip>
          <a:stretch>
            <a:fillRect/>
          </a:stretch>
        </p:blipFill>
        <p:spPr>
          <a:xfrm>
            <a:off x="8290399" y="247924"/>
            <a:ext cx="604826" cy="277324"/>
          </a:xfrm>
          <a:prstGeom prst="rect">
            <a:avLst/>
          </a:prstGeom>
          <a:noFill/>
          <a:ln>
            <a:noFill/>
          </a:ln>
        </p:spPr>
      </p:pic>
    </p:spTree>
    <p:extLst>
      <p:ext uri="{BB962C8B-B14F-4D97-AF65-F5344CB8AC3E}">
        <p14:creationId xmlns:p14="http://schemas.microsoft.com/office/powerpoint/2010/main" val="355717749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5800" y="685800"/>
            <a:ext cx="7772400" cy="6045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dk1"/>
              </a:buClr>
              <a:buSzPts val="2600"/>
              <a:buFont typeface="Proxima Nova Extrabold"/>
              <a:buNone/>
              <a:defRPr sz="2600">
                <a:solidFill>
                  <a:schemeClr val="dk1"/>
                </a:solidFill>
                <a:latin typeface="Proxima Nova Extrabold"/>
                <a:ea typeface="Proxima Nova Extrabold"/>
                <a:cs typeface="Proxima Nova Extrabold"/>
                <a:sym typeface="Proxima Nova Extrabold"/>
              </a:defRPr>
            </a:lvl1pPr>
            <a:lvl2pPr lvl="1">
              <a:lnSpc>
                <a:spcPct val="8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2pPr>
            <a:lvl3pPr lvl="2">
              <a:lnSpc>
                <a:spcPct val="8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3pPr>
            <a:lvl4pPr lvl="3">
              <a:lnSpc>
                <a:spcPct val="8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4pPr>
            <a:lvl5pPr lvl="4">
              <a:lnSpc>
                <a:spcPct val="8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5pPr>
            <a:lvl6pPr lvl="5">
              <a:lnSpc>
                <a:spcPct val="8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6pPr>
            <a:lvl7pPr lvl="6">
              <a:lnSpc>
                <a:spcPct val="8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7pPr>
            <a:lvl8pPr lvl="7">
              <a:lnSpc>
                <a:spcPct val="8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8pPr>
            <a:lvl9pPr lvl="8">
              <a:lnSpc>
                <a:spcPct val="8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685800" y="1600200"/>
            <a:ext cx="7772400" cy="2857500"/>
          </a:xfrm>
          <a:prstGeom prst="rect">
            <a:avLst/>
          </a:prstGeom>
          <a:noFill/>
          <a:ln>
            <a:noFill/>
          </a:ln>
        </p:spPr>
        <p:txBody>
          <a:bodyPr spcFirstLastPara="1" wrap="square" lIns="0" tIns="0" rIns="0" bIns="0" anchor="t" anchorCtr="0">
            <a:normAutofit/>
          </a:bodyPr>
          <a:lstStyle>
            <a:lvl1pPr marL="457200" lvl="0"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605702001"/>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8" r:id="rId22"/>
    <p:sldLayoutId id="2147483699" r:id="rId23"/>
    <p:sldLayoutId id="2147483700" r:id="rId2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432">
          <p15:clr>
            <a:srgbClr val="EA4335"/>
          </p15:clr>
        </p15:guide>
        <p15:guide id="3" pos="5328">
          <p15:clr>
            <a:srgbClr val="EA4335"/>
          </p15:clr>
        </p15:guide>
        <p15:guide id="4" orient="horz" pos="432">
          <p15:clr>
            <a:srgbClr val="EA4335"/>
          </p15:clr>
        </p15:guide>
        <p15:guide id="5" orient="horz" pos="2808">
          <p15:clr>
            <a:srgbClr val="EA4335"/>
          </p15:clr>
        </p15:guide>
        <p15:guide id="6" orient="horz" pos="1620">
          <p15:clr>
            <a:srgbClr val="EA4335"/>
          </p15:clr>
        </p15:guide>
        <p15:guide id="7" pos="2448">
          <p15:clr>
            <a:srgbClr val="EA4335"/>
          </p15:clr>
        </p15:guide>
        <p15:guide id="8" pos="2736">
          <p15:clr>
            <a:srgbClr val="EA4335"/>
          </p15:clr>
        </p15:guide>
        <p15:guide id="9" pos="3024">
          <p15:clr>
            <a:srgbClr val="EA4335"/>
          </p15:clr>
        </p15:guide>
        <p15:guide id="10" pos="3312">
          <p15:clr>
            <a:srgbClr val="EA4335"/>
          </p15:clr>
        </p15:guide>
        <p15:guide id="11" orient="horz" pos="100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16.png"/><Relationship Id="rId12" Type="http://schemas.openxmlformats.org/officeDocument/2006/relationships/image" Target="../media/image33.png"/><Relationship Id="rId17" Type="http://schemas.openxmlformats.org/officeDocument/2006/relationships/image" Target="../media/image20.png"/><Relationship Id="rId2" Type="http://schemas.openxmlformats.org/officeDocument/2006/relationships/notesSlide" Target="../notesSlides/notesSlide10.xml"/><Relationship Id="rId16"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hyperlink" Target="http://michigan-open.org/"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hyperlink" Target="http://www.medicqi.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3.png"/><Relationship Id="rId7" Type="http://schemas.openxmlformats.org/officeDocument/2006/relationships/diagramQuickStyle" Target="../diagrams/quickStyle2.xm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3.png"/><Relationship Id="rId4" Type="http://schemas.openxmlformats.org/officeDocument/2006/relationships/hyperlink" Target="https://www.cdc.gov/opioids/naloxone/factsheets/pdf/naloxone_factsheet_emergencydepartment.pdf" TargetMode="External"/><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hyperlink" Target="http://www.michigan-open.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medicine.umich.edu/dept/pain-research" TargetMode="Externa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4.jpg"/><Relationship Id="rId7" Type="http://schemas.openxmlformats.org/officeDocument/2006/relationships/diagramQuickStyle" Target="../diagrams/quickStyle3.xml"/><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3.png"/><Relationship Id="rId4" Type="http://schemas.openxmlformats.org/officeDocument/2006/relationships/image" Target="../media/image45.png"/><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hyperlink" Target="https://pubmed.ncbi.nlm.nih.gov/31638875/" TargetMode="Externa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8" Type="http://schemas.openxmlformats.org/officeDocument/2006/relationships/hyperlink" Target="michigan-open.org/initiatives/medic-open" TargetMode="External"/><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76.png"/><Relationship Id="rId11" Type="http://schemas.openxmlformats.org/officeDocument/2006/relationships/image" Target="../media/image23.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hyperlink" Target="https://www.youtube.com/@overdoseaction426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82.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hyperlink" Target="https://medicqi.org/" TargetMode="Externa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16.xml"/><Relationship Id="rId6" Type="http://schemas.openxmlformats.org/officeDocument/2006/relationships/hyperlink" Target="https://michigan-open.org/initiatives/medic-open/" TargetMode="External"/><Relationship Id="rId5" Type="http://schemas.openxmlformats.org/officeDocument/2006/relationships/image" Target="../media/image75.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6.xml"/><Relationship Id="rId6" Type="http://schemas.openxmlformats.org/officeDocument/2006/relationships/image" Target="../media/image99.png"/><Relationship Id="rId5" Type="http://schemas.openxmlformats.org/officeDocument/2006/relationships/image" Target="../media/image98.jpg"/><Relationship Id="rId4" Type="http://schemas.openxmlformats.org/officeDocument/2006/relationships/image" Target="../media/image97.jp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p:cNvGrpSpPr/>
        <p:nvPr/>
      </p:nvGrpSpPr>
      <p:grpSpPr>
        <a:xfrm>
          <a:off x="0" y="0"/>
          <a:ext cx="0" cy="0"/>
          <a:chOff x="0" y="0"/>
          <a:chExt cx="0" cy="0"/>
        </a:xfrm>
      </p:grpSpPr>
      <p:sp>
        <p:nvSpPr>
          <p:cNvPr id="168" name="Google Shape;168;p1"/>
          <p:cNvSpPr txBox="1">
            <a:spLocks noGrp="1"/>
          </p:cNvSpPr>
          <p:nvPr>
            <p:ph type="body" idx="4"/>
          </p:nvPr>
        </p:nvSpPr>
        <p:spPr>
          <a:xfrm>
            <a:off x="3368166" y="3665200"/>
            <a:ext cx="2407665" cy="971550"/>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0"/>
              </a:spcBef>
              <a:spcAft>
                <a:spcPts val="0"/>
              </a:spcAft>
              <a:buClr>
                <a:schemeClr val="dk1"/>
              </a:buClr>
              <a:buSzPts val="1400"/>
              <a:buNone/>
            </a:pPr>
            <a:r>
              <a:rPr lang="en-US" sz="1400" dirty="0">
                <a:latin typeface="Proxima Nova" panose="02000506030000020004" pitchFamily="50" charset="0"/>
              </a:rPr>
              <a:t>University of Michigan</a:t>
            </a:r>
            <a:endParaRPr dirty="0">
              <a:latin typeface="Proxima Nova" panose="02000506030000020004" pitchFamily="50" charset="0"/>
            </a:endParaRPr>
          </a:p>
          <a:p>
            <a:pPr marL="0" lvl="0" indent="0" algn="l" rtl="0">
              <a:lnSpc>
                <a:spcPct val="85000"/>
              </a:lnSpc>
              <a:spcBef>
                <a:spcPts val="400"/>
              </a:spcBef>
              <a:spcAft>
                <a:spcPts val="0"/>
              </a:spcAft>
              <a:buClr>
                <a:schemeClr val="dk1"/>
              </a:buClr>
              <a:buSzPts val="1400"/>
              <a:buNone/>
            </a:pPr>
            <a:r>
              <a:rPr lang="en-US" sz="1400" dirty="0">
                <a:latin typeface="Proxima Nova" panose="02000506030000020004" pitchFamily="50" charset="0"/>
              </a:rPr>
              <a:t>Department of Emergency Medicine</a:t>
            </a:r>
            <a:endParaRPr dirty="0">
              <a:latin typeface="Proxima Nova" panose="02000506030000020004" pitchFamily="50" charset="0"/>
            </a:endParaRPr>
          </a:p>
        </p:txBody>
      </p:sp>
      <p:sp>
        <p:nvSpPr>
          <p:cNvPr id="165" name="Google Shape;165;p1"/>
          <p:cNvSpPr txBox="1">
            <a:spLocks noGrp="1"/>
          </p:cNvSpPr>
          <p:nvPr>
            <p:ph type="body" idx="1"/>
          </p:nvPr>
        </p:nvSpPr>
        <p:spPr>
          <a:prstGeom prst="rect">
            <a:avLst/>
          </a:prstGeom>
          <a:solidFill>
            <a:schemeClr val="accent2"/>
          </a:solid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rgbClr val="FFFFFF"/>
              </a:buClr>
              <a:buSzPts val="3000"/>
              <a:buFont typeface="Arial"/>
              <a:buNone/>
            </a:pPr>
            <a:r>
              <a:rPr lang="en-US" dirty="0">
                <a:latin typeface="Proxima Nova Extrabold" panose="02000506030000020004" pitchFamily="50" charset="0"/>
              </a:rPr>
              <a:t>Implementing a Scalable Statewide Emergency Department Take-Home Naloxone Program</a:t>
            </a:r>
          </a:p>
        </p:txBody>
      </p:sp>
      <p:sp>
        <p:nvSpPr>
          <p:cNvPr id="166" name="Google Shape;166;p1"/>
          <p:cNvSpPr txBox="1">
            <a:spLocks noGrp="1"/>
          </p:cNvSpPr>
          <p:nvPr>
            <p:ph type="subTitle" idx="2"/>
          </p:nvPr>
        </p:nvSpPr>
        <p:spPr>
          <a:xfrm>
            <a:off x="382280" y="3152278"/>
            <a:ext cx="2139791" cy="323331"/>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0"/>
              </a:spcBef>
              <a:spcAft>
                <a:spcPts val="0"/>
              </a:spcAft>
              <a:buClr>
                <a:schemeClr val="accent2"/>
              </a:buClr>
              <a:buSzPts val="1600"/>
              <a:buNone/>
            </a:pPr>
            <a:r>
              <a:rPr lang="en-US" sz="1600" dirty="0">
                <a:latin typeface="Proxima Nova Extrabold" panose="02000506030000020004" pitchFamily="50" charset="0"/>
              </a:rPr>
              <a:t>Chad Brummett, MD</a:t>
            </a:r>
            <a:endParaRPr dirty="0">
              <a:latin typeface="Proxima Nova Extrabold" panose="02000506030000020004" pitchFamily="50" charset="0"/>
            </a:endParaRPr>
          </a:p>
        </p:txBody>
      </p:sp>
      <p:sp>
        <p:nvSpPr>
          <p:cNvPr id="169" name="Google Shape;169;p1"/>
          <p:cNvSpPr txBox="1">
            <a:spLocks noGrp="1"/>
          </p:cNvSpPr>
          <p:nvPr>
            <p:ph type="body" idx="5"/>
          </p:nvPr>
        </p:nvSpPr>
        <p:spPr>
          <a:xfrm>
            <a:off x="3335297" y="3142060"/>
            <a:ext cx="2473405" cy="323850"/>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Clr>
                <a:schemeClr val="accent2"/>
              </a:buClr>
              <a:buSzPts val="1600"/>
              <a:buFont typeface="Arial"/>
              <a:buNone/>
            </a:pPr>
            <a:r>
              <a:rPr lang="en-US" sz="1600" dirty="0">
                <a:latin typeface="Proxima Nova Extrabold" panose="02000506030000020004" pitchFamily="50" charset="0"/>
              </a:rPr>
              <a:t>Keith Kocher, MD, MPH</a:t>
            </a:r>
            <a:endParaRPr dirty="0">
              <a:latin typeface="Proxima Nova Extrabold" panose="02000506030000020004" pitchFamily="50" charset="0"/>
            </a:endParaRPr>
          </a:p>
        </p:txBody>
      </p:sp>
      <p:sp>
        <p:nvSpPr>
          <p:cNvPr id="170" name="Google Shape;170;p1"/>
          <p:cNvSpPr txBox="1">
            <a:spLocks noGrp="1"/>
          </p:cNvSpPr>
          <p:nvPr>
            <p:ph type="body" idx="6"/>
          </p:nvPr>
        </p:nvSpPr>
        <p:spPr>
          <a:xfrm>
            <a:off x="6158326" y="3665200"/>
            <a:ext cx="2662945" cy="971054"/>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0"/>
              </a:spcBef>
              <a:spcAft>
                <a:spcPts val="0"/>
              </a:spcAft>
              <a:buClr>
                <a:schemeClr val="dk1"/>
              </a:buClr>
              <a:buSzPts val="1400"/>
              <a:buNone/>
            </a:pPr>
            <a:r>
              <a:rPr lang="en-US" sz="1400" dirty="0">
                <a:latin typeface="Proxima Nova" panose="02000506030000020004" pitchFamily="50" charset="0"/>
              </a:rPr>
              <a:t>University of Michigan </a:t>
            </a:r>
            <a:endParaRPr dirty="0">
              <a:latin typeface="Proxima Nova" panose="02000506030000020004" pitchFamily="50" charset="0"/>
            </a:endParaRPr>
          </a:p>
          <a:p>
            <a:pPr marL="0" lvl="0" indent="0" algn="l" rtl="0">
              <a:lnSpc>
                <a:spcPct val="85000"/>
              </a:lnSpc>
              <a:spcBef>
                <a:spcPts val="400"/>
              </a:spcBef>
              <a:spcAft>
                <a:spcPts val="0"/>
              </a:spcAft>
              <a:buClr>
                <a:schemeClr val="dk1"/>
              </a:buClr>
              <a:buSzPts val="1400"/>
              <a:buNone/>
            </a:pPr>
            <a:r>
              <a:rPr lang="en-US" sz="1400" dirty="0">
                <a:latin typeface="Proxima Nova" panose="02000506030000020004" pitchFamily="50" charset="0"/>
              </a:rPr>
              <a:t>School of Nursing</a:t>
            </a:r>
            <a:endParaRPr dirty="0">
              <a:latin typeface="Proxima Nova" panose="02000506030000020004" pitchFamily="50" charset="0"/>
            </a:endParaRPr>
          </a:p>
        </p:txBody>
      </p:sp>
      <p:sp>
        <p:nvSpPr>
          <p:cNvPr id="167" name="Google Shape;167;p1"/>
          <p:cNvSpPr txBox="1">
            <a:spLocks noGrp="1"/>
          </p:cNvSpPr>
          <p:nvPr>
            <p:ph type="body" idx="3"/>
          </p:nvPr>
        </p:nvSpPr>
        <p:spPr>
          <a:xfrm>
            <a:off x="382280" y="3664704"/>
            <a:ext cx="2693254" cy="971550"/>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0"/>
              </a:spcBef>
              <a:spcAft>
                <a:spcPts val="0"/>
              </a:spcAft>
              <a:buClr>
                <a:schemeClr val="dk1"/>
              </a:buClr>
              <a:buSzPts val="1400"/>
              <a:buNone/>
            </a:pPr>
            <a:r>
              <a:rPr lang="en-US" sz="1400" dirty="0">
                <a:latin typeface="Proxima Nova" panose="02000506030000020004" pitchFamily="50" charset="0"/>
              </a:rPr>
              <a:t>University of Michigan</a:t>
            </a:r>
            <a:endParaRPr dirty="0">
              <a:latin typeface="Proxima Nova" panose="02000506030000020004" pitchFamily="50" charset="0"/>
            </a:endParaRPr>
          </a:p>
          <a:p>
            <a:pPr marL="0" lvl="0" indent="0" algn="l" rtl="0">
              <a:lnSpc>
                <a:spcPct val="85000"/>
              </a:lnSpc>
              <a:spcBef>
                <a:spcPts val="400"/>
              </a:spcBef>
              <a:spcAft>
                <a:spcPts val="0"/>
              </a:spcAft>
              <a:buClr>
                <a:schemeClr val="dk1"/>
              </a:buClr>
              <a:buSzPts val="1400"/>
              <a:buNone/>
            </a:pPr>
            <a:r>
              <a:rPr lang="en-US" sz="1400" dirty="0">
                <a:latin typeface="Proxima Nova" panose="02000506030000020004" pitchFamily="50" charset="0"/>
              </a:rPr>
              <a:t>Department of Anesthesiology</a:t>
            </a:r>
            <a:endParaRPr dirty="0">
              <a:latin typeface="Proxima Nova" panose="02000506030000020004" pitchFamily="50" charset="0"/>
            </a:endParaRPr>
          </a:p>
        </p:txBody>
      </p:sp>
      <p:sp>
        <p:nvSpPr>
          <p:cNvPr id="171" name="Google Shape;171;p1"/>
          <p:cNvSpPr txBox="1"/>
          <p:nvPr/>
        </p:nvSpPr>
        <p:spPr>
          <a:xfrm>
            <a:off x="6158326" y="3142060"/>
            <a:ext cx="2603394" cy="469144"/>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Clr>
                <a:schemeClr val="accent2"/>
              </a:buClr>
              <a:buSzPts val="1600"/>
              <a:buFont typeface="Arial"/>
              <a:buNone/>
            </a:pPr>
            <a:r>
              <a:rPr lang="en-US" sz="1600" b="1" i="0" u="none" strike="noStrike" cap="none" dirty="0">
                <a:solidFill>
                  <a:schemeClr val="accent2"/>
                </a:solidFill>
                <a:latin typeface="Proxima Nova Extrabold" panose="02000506030000020004" pitchFamily="50" charset="0"/>
                <a:sym typeface="Arial"/>
              </a:rPr>
              <a:t>Chin Hwa (Gina) Dahlem, PhD, FNP-C, FAANP</a:t>
            </a:r>
            <a:endParaRPr dirty="0">
              <a:latin typeface="Proxima Nova Extrabold" panose="02000506030000020004" pitchFamily="50"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10"/>
          <p:cNvPicPr preferRelativeResize="0"/>
          <p:nvPr/>
        </p:nvPicPr>
        <p:blipFill rotWithShape="1">
          <a:blip r:embed="rId3">
            <a:alphaModFix/>
          </a:blip>
          <a:srcRect/>
          <a:stretch/>
        </p:blipFill>
        <p:spPr>
          <a:xfrm>
            <a:off x="3626895" y="2904303"/>
            <a:ext cx="705724" cy="1542350"/>
          </a:xfrm>
          <a:prstGeom prst="rect">
            <a:avLst/>
          </a:prstGeom>
          <a:noFill/>
          <a:ln w="19050" cap="flat" cmpd="sng">
            <a:solidFill>
              <a:schemeClr val="dk1"/>
            </a:solidFill>
            <a:prstDash val="solid"/>
            <a:round/>
            <a:headEnd type="none" w="sm" len="sm"/>
            <a:tailEnd type="none" w="sm" len="sm"/>
          </a:ln>
        </p:spPr>
      </p:pic>
      <p:pic>
        <p:nvPicPr>
          <p:cNvPr id="332" name="Google Shape;332;p10"/>
          <p:cNvPicPr preferRelativeResize="0"/>
          <p:nvPr/>
        </p:nvPicPr>
        <p:blipFill rotWithShape="1">
          <a:blip r:embed="rId4">
            <a:alphaModFix/>
          </a:blip>
          <a:srcRect/>
          <a:stretch/>
        </p:blipFill>
        <p:spPr>
          <a:xfrm rot="-668953">
            <a:off x="5902915" y="2554799"/>
            <a:ext cx="857294" cy="1924149"/>
          </a:xfrm>
          <a:prstGeom prst="rect">
            <a:avLst/>
          </a:prstGeom>
          <a:noFill/>
          <a:ln w="19050" cap="flat" cmpd="sng">
            <a:solidFill>
              <a:schemeClr val="dk1"/>
            </a:solidFill>
            <a:prstDash val="solid"/>
            <a:round/>
            <a:headEnd type="none" w="sm" len="sm"/>
            <a:tailEnd type="none" w="sm" len="sm"/>
          </a:ln>
        </p:spPr>
      </p:pic>
      <p:pic>
        <p:nvPicPr>
          <p:cNvPr id="333" name="Google Shape;333;p10"/>
          <p:cNvPicPr preferRelativeResize="0"/>
          <p:nvPr/>
        </p:nvPicPr>
        <p:blipFill rotWithShape="1">
          <a:blip r:embed="rId5">
            <a:alphaModFix/>
          </a:blip>
          <a:srcRect/>
          <a:stretch/>
        </p:blipFill>
        <p:spPr>
          <a:xfrm>
            <a:off x="3256138" y="3109592"/>
            <a:ext cx="718444" cy="1604913"/>
          </a:xfrm>
          <a:prstGeom prst="rect">
            <a:avLst/>
          </a:prstGeom>
          <a:noFill/>
          <a:ln>
            <a:noFill/>
          </a:ln>
        </p:spPr>
      </p:pic>
      <p:pic>
        <p:nvPicPr>
          <p:cNvPr id="334" name="Google Shape;334;p10"/>
          <p:cNvPicPr preferRelativeResize="0"/>
          <p:nvPr/>
        </p:nvPicPr>
        <p:blipFill rotWithShape="1">
          <a:blip r:embed="rId6">
            <a:alphaModFix/>
          </a:blip>
          <a:srcRect/>
          <a:stretch/>
        </p:blipFill>
        <p:spPr>
          <a:xfrm>
            <a:off x="5002307" y="1321841"/>
            <a:ext cx="1285788" cy="944949"/>
          </a:xfrm>
          <a:prstGeom prst="rect">
            <a:avLst/>
          </a:prstGeom>
          <a:noFill/>
          <a:ln>
            <a:noFill/>
          </a:ln>
        </p:spPr>
      </p:pic>
      <p:sp>
        <p:nvSpPr>
          <p:cNvPr id="335" name="Google Shape;335;p10"/>
          <p:cNvSpPr txBox="1"/>
          <p:nvPr/>
        </p:nvSpPr>
        <p:spPr>
          <a:xfrm>
            <a:off x="155952" y="114808"/>
            <a:ext cx="3221393" cy="78483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500"/>
              <a:buFont typeface="Montserrat"/>
              <a:buNone/>
            </a:pPr>
            <a:r>
              <a:rPr lang="en-US" sz="4500" b="1" i="0" u="none" strike="noStrike" cap="none">
                <a:solidFill>
                  <a:srgbClr val="FFFFFF"/>
                </a:solidFill>
                <a:latin typeface="Montserrat"/>
                <a:ea typeface="Montserrat"/>
                <a:cs typeface="Montserrat"/>
                <a:sym typeface="Montserrat"/>
              </a:rPr>
              <a:t>Resources</a:t>
            </a:r>
            <a:endParaRPr/>
          </a:p>
        </p:txBody>
      </p:sp>
      <p:pic>
        <p:nvPicPr>
          <p:cNvPr id="336" name="Google Shape;336;p10" descr="Picture 35"/>
          <p:cNvPicPr preferRelativeResize="0"/>
          <p:nvPr/>
        </p:nvPicPr>
        <p:blipFill rotWithShape="1">
          <a:blip r:embed="rId7">
            <a:alphaModFix/>
          </a:blip>
          <a:srcRect/>
          <a:stretch/>
        </p:blipFill>
        <p:spPr>
          <a:xfrm>
            <a:off x="6982132" y="146185"/>
            <a:ext cx="2042042" cy="867681"/>
          </a:xfrm>
          <a:prstGeom prst="rect">
            <a:avLst/>
          </a:prstGeom>
          <a:noFill/>
          <a:ln>
            <a:noFill/>
          </a:ln>
        </p:spPr>
      </p:pic>
      <p:sp>
        <p:nvSpPr>
          <p:cNvPr id="337" name="Google Shape;337;p10"/>
          <p:cNvSpPr txBox="1"/>
          <p:nvPr/>
        </p:nvSpPr>
        <p:spPr>
          <a:xfrm>
            <a:off x="6187295" y="1321841"/>
            <a:ext cx="2251421" cy="30777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Patient Resources</a:t>
            </a:r>
            <a:endParaRPr/>
          </a:p>
        </p:txBody>
      </p:sp>
      <p:pic>
        <p:nvPicPr>
          <p:cNvPr id="338" name="Google Shape;338;p10"/>
          <p:cNvPicPr preferRelativeResize="0"/>
          <p:nvPr/>
        </p:nvPicPr>
        <p:blipFill rotWithShape="1">
          <a:blip r:embed="rId8">
            <a:alphaModFix/>
          </a:blip>
          <a:srcRect/>
          <a:stretch/>
        </p:blipFill>
        <p:spPr>
          <a:xfrm>
            <a:off x="476392" y="1088548"/>
            <a:ext cx="1074667" cy="906641"/>
          </a:xfrm>
          <a:prstGeom prst="rect">
            <a:avLst/>
          </a:prstGeom>
          <a:noFill/>
          <a:ln>
            <a:noFill/>
          </a:ln>
        </p:spPr>
      </p:pic>
      <p:sp>
        <p:nvSpPr>
          <p:cNvPr id="339" name="Google Shape;339;p10"/>
          <p:cNvSpPr txBox="1"/>
          <p:nvPr/>
        </p:nvSpPr>
        <p:spPr>
          <a:xfrm>
            <a:off x="1238521" y="1103263"/>
            <a:ext cx="1757798" cy="30777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Provider Resources</a:t>
            </a:r>
            <a:endParaRPr/>
          </a:p>
        </p:txBody>
      </p:sp>
      <p:pic>
        <p:nvPicPr>
          <p:cNvPr id="340" name="Google Shape;340;p10"/>
          <p:cNvPicPr preferRelativeResize="0"/>
          <p:nvPr/>
        </p:nvPicPr>
        <p:blipFill rotWithShape="1">
          <a:blip r:embed="rId9">
            <a:alphaModFix/>
          </a:blip>
          <a:srcRect/>
          <a:stretch/>
        </p:blipFill>
        <p:spPr>
          <a:xfrm>
            <a:off x="8097812" y="1974831"/>
            <a:ext cx="762039" cy="1771741"/>
          </a:xfrm>
          <a:prstGeom prst="rect">
            <a:avLst/>
          </a:prstGeom>
          <a:noFill/>
          <a:ln>
            <a:noFill/>
          </a:ln>
        </p:spPr>
      </p:pic>
      <p:pic>
        <p:nvPicPr>
          <p:cNvPr id="341" name="Google Shape;341;p10"/>
          <p:cNvPicPr preferRelativeResize="0"/>
          <p:nvPr/>
        </p:nvPicPr>
        <p:blipFill rotWithShape="1">
          <a:blip r:embed="rId10">
            <a:alphaModFix/>
          </a:blip>
          <a:srcRect/>
          <a:stretch/>
        </p:blipFill>
        <p:spPr>
          <a:xfrm>
            <a:off x="7616793" y="2413936"/>
            <a:ext cx="838773" cy="1874904"/>
          </a:xfrm>
          <a:prstGeom prst="rect">
            <a:avLst/>
          </a:prstGeom>
          <a:noFill/>
          <a:ln>
            <a:noFill/>
          </a:ln>
        </p:spPr>
      </p:pic>
      <p:pic>
        <p:nvPicPr>
          <p:cNvPr id="342" name="Google Shape;342;p10"/>
          <p:cNvPicPr preferRelativeResize="0"/>
          <p:nvPr/>
        </p:nvPicPr>
        <p:blipFill rotWithShape="1">
          <a:blip r:embed="rId11">
            <a:alphaModFix/>
          </a:blip>
          <a:srcRect/>
          <a:stretch/>
        </p:blipFill>
        <p:spPr>
          <a:xfrm rot="507207">
            <a:off x="6570608" y="2083295"/>
            <a:ext cx="838243" cy="2006703"/>
          </a:xfrm>
          <a:prstGeom prst="rect">
            <a:avLst/>
          </a:prstGeom>
          <a:noFill/>
          <a:ln w="19050" cap="flat" cmpd="sng">
            <a:solidFill>
              <a:schemeClr val="dk1"/>
            </a:solidFill>
            <a:prstDash val="solid"/>
            <a:round/>
            <a:headEnd type="none" w="sm" len="sm"/>
            <a:tailEnd type="none" w="sm" len="sm"/>
          </a:ln>
        </p:spPr>
      </p:pic>
      <p:cxnSp>
        <p:nvCxnSpPr>
          <p:cNvPr id="343" name="Google Shape;343;p10"/>
          <p:cNvCxnSpPr/>
          <p:nvPr/>
        </p:nvCxnSpPr>
        <p:spPr>
          <a:xfrm rot="10800000">
            <a:off x="4679577" y="1605954"/>
            <a:ext cx="0" cy="3137111"/>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pic>
        <p:nvPicPr>
          <p:cNvPr id="344" name="Google Shape;344;p10"/>
          <p:cNvPicPr preferRelativeResize="0"/>
          <p:nvPr/>
        </p:nvPicPr>
        <p:blipFill rotWithShape="1">
          <a:blip r:embed="rId12">
            <a:alphaModFix/>
          </a:blip>
          <a:srcRect/>
          <a:stretch/>
        </p:blipFill>
        <p:spPr>
          <a:xfrm>
            <a:off x="7946020" y="2847688"/>
            <a:ext cx="809115" cy="1837119"/>
          </a:xfrm>
          <a:prstGeom prst="rect">
            <a:avLst/>
          </a:prstGeom>
          <a:noFill/>
          <a:ln>
            <a:noFill/>
          </a:ln>
        </p:spPr>
      </p:pic>
      <p:pic>
        <p:nvPicPr>
          <p:cNvPr id="345" name="Google Shape;345;p10"/>
          <p:cNvPicPr preferRelativeResize="0"/>
          <p:nvPr/>
        </p:nvPicPr>
        <p:blipFill rotWithShape="1">
          <a:blip r:embed="rId13">
            <a:alphaModFix/>
          </a:blip>
          <a:srcRect/>
          <a:stretch/>
        </p:blipFill>
        <p:spPr>
          <a:xfrm>
            <a:off x="333531" y="2301369"/>
            <a:ext cx="1793947" cy="2309779"/>
          </a:xfrm>
          <a:prstGeom prst="rect">
            <a:avLst/>
          </a:prstGeom>
          <a:noFill/>
          <a:ln w="38100" cap="flat" cmpd="sng">
            <a:solidFill>
              <a:schemeClr val="dk1"/>
            </a:solidFill>
            <a:prstDash val="solid"/>
            <a:round/>
            <a:headEnd type="none" w="sm" len="sm"/>
            <a:tailEnd type="none" w="sm" len="sm"/>
          </a:ln>
          <a:effectLst>
            <a:outerShdw blurRad="50800" dist="38100" dir="18900000" algn="bl" rotWithShape="0">
              <a:srgbClr val="000000">
                <a:alpha val="40000"/>
              </a:srgbClr>
            </a:outerShdw>
          </a:effectLst>
        </p:spPr>
      </p:pic>
      <p:pic>
        <p:nvPicPr>
          <p:cNvPr id="346" name="Google Shape;346;p10"/>
          <p:cNvPicPr preferRelativeResize="0"/>
          <p:nvPr/>
        </p:nvPicPr>
        <p:blipFill rotWithShape="1">
          <a:blip r:embed="rId14">
            <a:alphaModFix/>
          </a:blip>
          <a:srcRect/>
          <a:stretch/>
        </p:blipFill>
        <p:spPr>
          <a:xfrm>
            <a:off x="3415973" y="1406885"/>
            <a:ext cx="954875" cy="954875"/>
          </a:xfrm>
          <a:prstGeom prst="rect">
            <a:avLst/>
          </a:prstGeom>
          <a:noFill/>
          <a:ln>
            <a:noFill/>
          </a:ln>
        </p:spPr>
      </p:pic>
      <p:sp>
        <p:nvSpPr>
          <p:cNvPr id="347" name="Google Shape;347;p10"/>
          <p:cNvSpPr txBox="1"/>
          <p:nvPr/>
        </p:nvSpPr>
        <p:spPr>
          <a:xfrm>
            <a:off x="2389302" y="2145765"/>
            <a:ext cx="1843871" cy="52321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Prescribing Recommendations</a:t>
            </a:r>
            <a:endParaRPr/>
          </a:p>
        </p:txBody>
      </p:sp>
      <p:pic>
        <p:nvPicPr>
          <p:cNvPr id="348" name="Google Shape;348;p10"/>
          <p:cNvPicPr preferRelativeResize="0"/>
          <p:nvPr/>
        </p:nvPicPr>
        <p:blipFill rotWithShape="1">
          <a:blip r:embed="rId15">
            <a:alphaModFix/>
          </a:blip>
          <a:srcRect/>
          <a:stretch/>
        </p:blipFill>
        <p:spPr>
          <a:xfrm rot="-1181733">
            <a:off x="2738527" y="2922774"/>
            <a:ext cx="725628" cy="1613289"/>
          </a:xfrm>
          <a:prstGeom prst="rect">
            <a:avLst/>
          </a:prstGeom>
          <a:noFill/>
          <a:ln>
            <a:noFill/>
          </a:ln>
        </p:spPr>
      </p:pic>
      <p:pic>
        <p:nvPicPr>
          <p:cNvPr id="349" name="Google Shape;349;p10"/>
          <p:cNvPicPr preferRelativeResize="0"/>
          <p:nvPr/>
        </p:nvPicPr>
        <p:blipFill rotWithShape="1">
          <a:blip r:embed="rId16">
            <a:alphaModFix/>
          </a:blip>
          <a:srcRect/>
          <a:stretch/>
        </p:blipFill>
        <p:spPr>
          <a:xfrm>
            <a:off x="4904373" y="3060664"/>
            <a:ext cx="825542" cy="1886047"/>
          </a:xfrm>
          <a:prstGeom prst="rect">
            <a:avLst/>
          </a:prstGeom>
          <a:noFill/>
          <a:ln>
            <a:noFill/>
          </a:ln>
        </p:spPr>
      </p:pic>
      <p:sp>
        <p:nvSpPr>
          <p:cNvPr id="350" name="Google Shape;350;p10"/>
          <p:cNvSpPr txBox="1">
            <a:spLocks noGrp="1"/>
          </p:cNvSpPr>
          <p:nvPr>
            <p:ph type="title"/>
          </p:nvPr>
        </p:nvSpPr>
        <p:spPr>
          <a:xfrm>
            <a:off x="685800" y="394138"/>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Resources</a:t>
            </a:r>
            <a:endParaRPr dirty="0"/>
          </a:p>
        </p:txBody>
      </p:sp>
      <p:pic>
        <p:nvPicPr>
          <p:cNvPr id="351" name="Google Shape;351;p10" descr="Text, logo&#10;&#10;Description automatically generated"/>
          <p:cNvPicPr preferRelativeResize="0"/>
          <p:nvPr/>
        </p:nvPicPr>
        <p:blipFill rotWithShape="1">
          <a:blip r:embed="rId17">
            <a:alphaModFix/>
          </a:blip>
          <a:srcRect/>
          <a:stretch/>
        </p:blipFill>
        <p:spPr>
          <a:xfrm>
            <a:off x="7076982" y="117372"/>
            <a:ext cx="1953557" cy="895380"/>
          </a:xfrm>
          <a:prstGeom prst="rect">
            <a:avLst/>
          </a:prstGeom>
          <a:solidFill>
            <a:schemeClr val="bg1"/>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1"/>
          <p:cNvSpPr txBox="1"/>
          <p:nvPr/>
        </p:nvSpPr>
        <p:spPr>
          <a:xfrm>
            <a:off x="1974849" y="3772510"/>
            <a:ext cx="51943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Arial"/>
              <a:buNone/>
            </a:pPr>
            <a:r>
              <a:rPr lang="en-US" sz="2400" b="0" i="0" u="sng" strike="noStrike" cap="none" dirty="0">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http://michigan-open.org</a:t>
            </a:r>
            <a:r>
              <a:rPr lang="en-US" sz="2400" b="0" i="0" u="none" strike="noStrike" cap="none" dirty="0">
                <a:solidFill>
                  <a:schemeClr val="bg1"/>
                </a:solidFill>
                <a:latin typeface="Arial"/>
                <a:ea typeface="Arial"/>
                <a:cs typeface="Arial"/>
                <a:sym typeface="Arial"/>
              </a:rPr>
              <a:t> </a:t>
            </a:r>
            <a:endParaRPr dirty="0">
              <a:solidFill>
                <a:schemeClr val="bg1"/>
              </a:solidFill>
            </a:endParaRPr>
          </a:p>
        </p:txBody>
      </p:sp>
      <p:pic>
        <p:nvPicPr>
          <p:cNvPr id="358" name="Google Shape;358;p11"/>
          <p:cNvPicPr preferRelativeResize="0"/>
          <p:nvPr/>
        </p:nvPicPr>
        <p:blipFill rotWithShape="1">
          <a:blip r:embed="rId4">
            <a:alphaModFix/>
          </a:blip>
          <a:srcRect/>
          <a:stretch/>
        </p:blipFill>
        <p:spPr>
          <a:xfrm>
            <a:off x="3787911" y="2065926"/>
            <a:ext cx="1568177" cy="1588676"/>
          </a:xfrm>
          <a:prstGeom prst="rect">
            <a:avLst/>
          </a:prstGeom>
          <a:noFill/>
          <a:ln>
            <a:noFill/>
          </a:ln>
        </p:spPr>
      </p:pic>
      <p:pic>
        <p:nvPicPr>
          <p:cNvPr id="359" name="Google Shape;359;p11" descr="Unknown.png"/>
          <p:cNvPicPr preferRelativeResize="0"/>
          <p:nvPr/>
        </p:nvPicPr>
        <p:blipFill rotWithShape="1">
          <a:blip r:embed="rId5">
            <a:alphaModFix/>
          </a:blip>
          <a:srcRect/>
          <a:stretch/>
        </p:blipFill>
        <p:spPr>
          <a:xfrm>
            <a:off x="88898" y="4503028"/>
            <a:ext cx="628799" cy="540953"/>
          </a:xfrm>
          <a:prstGeom prst="rect">
            <a:avLst/>
          </a:prstGeom>
          <a:noFill/>
          <a:ln w="9525" cap="flat" cmpd="sng">
            <a:solidFill>
              <a:schemeClr val="dk1"/>
            </a:solidFill>
            <a:prstDash val="solid"/>
            <a:round/>
            <a:headEnd type="none" w="sm" len="sm"/>
            <a:tailEnd type="none" w="sm" len="sm"/>
          </a:ln>
        </p:spPr>
      </p:pic>
      <p:sp>
        <p:nvSpPr>
          <p:cNvPr id="360" name="Google Shape;360;p11"/>
          <p:cNvSpPr txBox="1"/>
          <p:nvPr/>
        </p:nvSpPr>
        <p:spPr>
          <a:xfrm>
            <a:off x="717697" y="4479491"/>
            <a:ext cx="1252266" cy="5770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350"/>
              <a:buFont typeface="Arial"/>
              <a:buNone/>
            </a:pPr>
            <a:r>
              <a:rPr lang="en-US" sz="1350" b="0" i="0" u="none" strike="noStrike" cap="none" dirty="0">
                <a:solidFill>
                  <a:schemeClr val="bg1"/>
                </a:solidFill>
                <a:latin typeface="Arial"/>
                <a:ea typeface="Arial"/>
                <a:cs typeface="Arial"/>
                <a:sym typeface="Arial"/>
              </a:rPr>
              <a:t>Follow me:</a:t>
            </a:r>
            <a:endParaRPr dirty="0">
              <a:solidFill>
                <a:schemeClr val="bg1"/>
              </a:solidFil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dirty="0">
                <a:solidFill>
                  <a:schemeClr val="bg1"/>
                </a:solidFill>
                <a:latin typeface="Arial"/>
                <a:ea typeface="Arial"/>
                <a:cs typeface="Arial"/>
                <a:sym typeface="Arial"/>
              </a:rPr>
              <a:t>@drchadb</a:t>
            </a:r>
            <a:endParaRPr sz="1800" b="0" i="0" u="none" strike="noStrike" cap="none" dirty="0">
              <a:solidFill>
                <a:schemeClr val="bg1"/>
              </a:solidFill>
              <a:latin typeface="Arial"/>
              <a:ea typeface="Arial"/>
              <a:cs typeface="Arial"/>
              <a:sym typeface="Arial"/>
            </a:endParaRPr>
          </a:p>
        </p:txBody>
      </p:sp>
      <p:sp>
        <p:nvSpPr>
          <p:cNvPr id="361" name="Google Shape;361;p11"/>
          <p:cNvSpPr txBox="1">
            <a:spLocks noGrp="1"/>
          </p:cNvSpPr>
          <p:nvPr>
            <p:ph type="title"/>
          </p:nvPr>
        </p:nvSpPr>
        <p:spPr>
          <a:xfrm>
            <a:off x="2646189" y="454050"/>
            <a:ext cx="3851621" cy="2117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sz="4800" dirty="0"/>
              <a:t>Thank you!</a:t>
            </a:r>
            <a:endParaRPr sz="4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2" name="Title 1">
            <a:extLst>
              <a:ext uri="{FF2B5EF4-FFF2-40B4-BE49-F238E27FC236}">
                <a16:creationId xmlns:a16="http://schemas.microsoft.com/office/drawing/2014/main" id="{B1369A44-2E18-E734-8F4C-6E4A7809285C}"/>
              </a:ext>
            </a:extLst>
          </p:cNvPr>
          <p:cNvSpPr>
            <a:spLocks noGrp="1"/>
          </p:cNvSpPr>
          <p:nvPr>
            <p:ph type="title"/>
          </p:nvPr>
        </p:nvSpPr>
        <p:spPr>
          <a:xfrm>
            <a:off x="1157100" y="1347108"/>
            <a:ext cx="6829800" cy="2402699"/>
          </a:xfrm>
          <a:solidFill>
            <a:schemeClr val="accent2"/>
          </a:solidFill>
        </p:spPr>
        <p:txBody>
          <a:bodyPr/>
          <a:lstStyle/>
          <a:p>
            <a:pPr marL="0" lvl="0" indent="0" algn="ctr" rtl="0">
              <a:lnSpc>
                <a:spcPct val="85000"/>
              </a:lnSpc>
              <a:spcBef>
                <a:spcPts val="0"/>
              </a:spcBef>
              <a:spcAft>
                <a:spcPts val="0"/>
              </a:spcAft>
              <a:buClr>
                <a:srgbClr val="000000"/>
              </a:buClr>
              <a:buSzPts val="1800"/>
              <a:buNone/>
            </a:pPr>
            <a:r>
              <a:rPr lang="en-US" dirty="0"/>
              <a:t>Quality Improvement in the Emergency Department</a:t>
            </a:r>
            <a:br>
              <a:rPr lang="en-US" dirty="0"/>
            </a:br>
            <a:br>
              <a:rPr lang="en-US" sz="1400" dirty="0">
                <a:solidFill>
                  <a:schemeClr val="bg1"/>
                </a:solidFill>
              </a:rPr>
            </a:br>
            <a:r>
              <a:rPr lang="en-US" sz="1400" b="1" dirty="0">
                <a:solidFill>
                  <a:schemeClr val="bg1"/>
                </a:solidFill>
                <a:latin typeface="Arial"/>
                <a:ea typeface="Arial"/>
                <a:cs typeface="Arial"/>
                <a:sym typeface="Arial"/>
              </a:rPr>
              <a:t>Keith E. Kocher, MD MPH</a:t>
            </a:r>
            <a:br>
              <a:rPr lang="en-US" sz="1400" dirty="0">
                <a:solidFill>
                  <a:schemeClr val="bg1"/>
                </a:solidFill>
              </a:rPr>
            </a:br>
            <a:r>
              <a:rPr lang="en-US" sz="1400" dirty="0">
                <a:solidFill>
                  <a:schemeClr val="bg1"/>
                </a:solidFill>
                <a:latin typeface="Arial"/>
                <a:ea typeface="Arial"/>
                <a:cs typeface="Arial"/>
                <a:sym typeface="Arial"/>
              </a:rPr>
              <a:t>Associate Professor</a:t>
            </a:r>
            <a:br>
              <a:rPr lang="en-US" sz="1400" dirty="0">
                <a:solidFill>
                  <a:schemeClr val="bg1"/>
                </a:solidFill>
              </a:rPr>
            </a:br>
            <a:r>
              <a:rPr lang="en-US" sz="1400" dirty="0">
                <a:solidFill>
                  <a:schemeClr val="bg1"/>
                </a:solidFill>
                <a:latin typeface="Arial"/>
                <a:ea typeface="Arial"/>
                <a:cs typeface="Arial"/>
                <a:sym typeface="Arial"/>
              </a:rPr>
              <a:t>Departments of Emergency Medicine &amp; Learning Health Sciences</a:t>
            </a:r>
            <a:br>
              <a:rPr lang="en-US" sz="1400" dirty="0">
                <a:solidFill>
                  <a:schemeClr val="bg1"/>
                </a:solidFill>
              </a:rPr>
            </a:br>
            <a:r>
              <a:rPr lang="en-US" sz="1400" dirty="0">
                <a:solidFill>
                  <a:schemeClr val="bg1"/>
                </a:solidFill>
                <a:latin typeface="Arial"/>
                <a:ea typeface="Arial"/>
                <a:cs typeface="Arial"/>
                <a:sym typeface="Arial"/>
              </a:rPr>
              <a:t>University of Michigan</a:t>
            </a:r>
            <a:br>
              <a:rPr lang="en-US" sz="1400" dirty="0">
                <a:solidFill>
                  <a:schemeClr val="bg1"/>
                </a:solidFill>
              </a:rPr>
            </a:br>
            <a:r>
              <a:rPr lang="en-US" sz="1400" dirty="0">
                <a:solidFill>
                  <a:schemeClr val="bg1"/>
                </a:solidFill>
                <a:latin typeface="Arial"/>
                <a:ea typeface="Arial"/>
                <a:cs typeface="Arial"/>
                <a:sym typeface="Arial"/>
              </a:rPr>
              <a:t>Director, Michigan Emergency Department Improvement Collaborative (MEDIC)</a:t>
            </a:r>
            <a:br>
              <a:rPr lang="en-US" sz="1400" dirty="0">
                <a:solidFill>
                  <a:schemeClr val="bg1"/>
                </a:solidFill>
              </a:rPr>
            </a:br>
            <a:r>
              <a:rPr lang="en-US" sz="1200" u="sng" dirty="0">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www.medicqi.org</a:t>
            </a:r>
            <a:r>
              <a:rPr lang="en-US" sz="1200" dirty="0">
                <a:solidFill>
                  <a:schemeClr val="bg1"/>
                </a:solidFill>
                <a:latin typeface="Arial"/>
                <a:ea typeface="Arial"/>
                <a:cs typeface="Arial"/>
                <a:sym typeface="Arial"/>
              </a:rPr>
              <a:t> </a:t>
            </a:r>
            <a:br>
              <a:rPr lang="en-US" sz="2800" dirty="0">
                <a:solidFill>
                  <a:srgbClr val="000000"/>
                </a:solidFill>
                <a:latin typeface="Arial"/>
                <a:ea typeface="Arial"/>
                <a:cs typeface="Arial"/>
                <a:sym typeface="Arial"/>
              </a:rPr>
            </a:br>
            <a:endParaRPr lang="en-US" dirty="0"/>
          </a:p>
        </p:txBody>
      </p:sp>
      <p:pic>
        <p:nvPicPr>
          <p:cNvPr id="370" name="Google Shape;370;p12" descr="A screenshot of a computer&#10;&#10;Description automatically generated with low confidence"/>
          <p:cNvPicPr preferRelativeResize="0"/>
          <p:nvPr/>
        </p:nvPicPr>
        <p:blipFill rotWithShape="1">
          <a:blip r:embed="rId4">
            <a:alphaModFix/>
          </a:blip>
          <a:srcRect/>
          <a:stretch/>
        </p:blipFill>
        <p:spPr>
          <a:xfrm>
            <a:off x="2919122" y="3524560"/>
            <a:ext cx="3453975" cy="541842"/>
          </a:xfrm>
          <a:prstGeom prst="rect">
            <a:avLst/>
          </a:prstGeom>
          <a:noFill/>
          <a:ln>
            <a:noFill/>
          </a:ln>
        </p:spPr>
      </p:pic>
      <p:pic>
        <p:nvPicPr>
          <p:cNvPr id="371" name="Google Shape;371;p12"/>
          <p:cNvPicPr preferRelativeResize="0"/>
          <p:nvPr/>
        </p:nvPicPr>
        <p:blipFill rotWithShape="1">
          <a:blip r:embed="rId5">
            <a:alphaModFix/>
          </a:blip>
          <a:srcRect/>
          <a:stretch/>
        </p:blipFill>
        <p:spPr>
          <a:xfrm>
            <a:off x="1432875" y="3850887"/>
            <a:ext cx="227272" cy="165128"/>
          </a:xfrm>
          <a:prstGeom prst="rect">
            <a:avLst/>
          </a:prstGeom>
          <a:noFill/>
          <a:ln>
            <a:noFill/>
          </a:ln>
        </p:spPr>
      </p:pic>
      <p:sp>
        <p:nvSpPr>
          <p:cNvPr id="372" name="Google Shape;372;p12"/>
          <p:cNvSpPr/>
          <p:nvPr/>
        </p:nvSpPr>
        <p:spPr>
          <a:xfrm>
            <a:off x="1660147" y="3802949"/>
            <a:ext cx="77777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dirty="0">
                <a:solidFill>
                  <a:srgbClr val="000000"/>
                </a:solidFill>
                <a:latin typeface="Calibri"/>
                <a:ea typeface="Calibri"/>
                <a:cs typeface="Calibri"/>
                <a:sym typeface="Calibri"/>
              </a:rPr>
              <a:t>@kekocher</a:t>
            </a:r>
            <a:endParaRPr dirty="0"/>
          </a:p>
        </p:txBody>
      </p:sp>
      <p:grpSp>
        <p:nvGrpSpPr>
          <p:cNvPr id="373" name="Google Shape;373;p12"/>
          <p:cNvGrpSpPr/>
          <p:nvPr/>
        </p:nvGrpSpPr>
        <p:grpSpPr>
          <a:xfrm>
            <a:off x="2949124" y="4632293"/>
            <a:ext cx="3245751" cy="307988"/>
            <a:chOff x="7263442" y="6166365"/>
            <a:chExt cx="4327668" cy="410650"/>
          </a:xfrm>
        </p:grpSpPr>
        <p:sp>
          <p:nvSpPr>
            <p:cNvPr id="374" name="Google Shape;374;p12"/>
            <p:cNvSpPr/>
            <p:nvPr/>
          </p:nvSpPr>
          <p:spPr>
            <a:xfrm>
              <a:off x="7263442" y="6166365"/>
              <a:ext cx="4327668" cy="410650"/>
            </a:xfrm>
            <a:prstGeom prst="rect">
              <a:avLst/>
            </a:prstGeom>
            <a:solidFill>
              <a:srgbClr val="7D7D7D"/>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75" name="Google Shape;375;p12"/>
            <p:cNvPicPr preferRelativeResize="0"/>
            <p:nvPr/>
          </p:nvPicPr>
          <p:blipFill rotWithShape="1">
            <a:blip r:embed="rId6">
              <a:alphaModFix/>
            </a:blip>
            <a:srcRect/>
            <a:stretch/>
          </p:blipFill>
          <p:spPr>
            <a:xfrm>
              <a:off x="7293677" y="6230560"/>
              <a:ext cx="4267200" cy="298450"/>
            </a:xfrm>
            <a:prstGeom prst="rect">
              <a:avLst/>
            </a:prstGeom>
            <a:solidFill>
              <a:srgbClr val="7D7D7D"/>
            </a:solidFill>
            <a:ln>
              <a:noFill/>
            </a:ln>
          </p:spPr>
        </p:pic>
      </p:grpSp>
      <p:pic>
        <p:nvPicPr>
          <p:cNvPr id="377" name="Google Shape;377;p12"/>
          <p:cNvPicPr preferRelativeResize="0"/>
          <p:nvPr/>
        </p:nvPicPr>
        <p:blipFill rotWithShape="1">
          <a:blip r:embed="rId5">
            <a:alphaModFix/>
          </a:blip>
          <a:srcRect/>
          <a:stretch/>
        </p:blipFill>
        <p:spPr>
          <a:xfrm>
            <a:off x="6854296" y="3865498"/>
            <a:ext cx="227272" cy="165128"/>
          </a:xfrm>
          <a:prstGeom prst="rect">
            <a:avLst/>
          </a:prstGeom>
          <a:noFill/>
          <a:ln>
            <a:noFill/>
          </a:ln>
        </p:spPr>
      </p:pic>
      <p:sp>
        <p:nvSpPr>
          <p:cNvPr id="378" name="Google Shape;378;p12"/>
          <p:cNvSpPr/>
          <p:nvPr/>
        </p:nvSpPr>
        <p:spPr>
          <a:xfrm>
            <a:off x="7094964" y="3784405"/>
            <a:ext cx="77777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dirty="0">
                <a:solidFill>
                  <a:srgbClr val="000000"/>
                </a:solidFill>
                <a:latin typeface="Calibri"/>
                <a:ea typeface="Calibri"/>
                <a:cs typeface="Calibri"/>
                <a:sym typeface="Calibri"/>
              </a:rPr>
              <a:t>@medic_qi</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accent2"/>
              </a:buClr>
              <a:buSzPts val="3000"/>
              <a:buFont typeface="Arial"/>
              <a:buNone/>
            </a:pPr>
            <a:r>
              <a:rPr lang="en-US" b="1" dirty="0">
                <a:latin typeface="Proxima Nova Extrabold" panose="02000506030000020004" pitchFamily="50" charset="0"/>
                <a:ea typeface="Arial"/>
                <a:cs typeface="Arial"/>
                <a:sym typeface="Arial"/>
              </a:rPr>
              <a:t>Funding and Disclosures</a:t>
            </a:r>
            <a:endParaRPr dirty="0">
              <a:latin typeface="Proxima Nova Extrabold" panose="02000506030000020004" pitchFamily="50" charset="0"/>
            </a:endParaRPr>
          </a:p>
        </p:txBody>
      </p:sp>
      <p:sp>
        <p:nvSpPr>
          <p:cNvPr id="385" name="Google Shape;385;p13"/>
          <p:cNvSpPr txBox="1">
            <a:spLocks noGrp="1"/>
          </p:cNvSpPr>
          <p:nvPr>
            <p:ph type="body" idx="4294967295"/>
          </p:nvPr>
        </p:nvSpPr>
        <p:spPr>
          <a:xfrm>
            <a:off x="457200" y="1366410"/>
            <a:ext cx="8229600" cy="3479800"/>
          </a:xfrm>
          <a:prstGeom prst="rect">
            <a:avLst/>
          </a:prstGeom>
          <a:noFill/>
          <a:ln>
            <a:noFill/>
          </a:ln>
        </p:spPr>
        <p:txBody>
          <a:bodyPr spcFirstLastPara="1" wrap="square" lIns="91425" tIns="45700" rIns="91425" bIns="45700" anchor="t" anchorCtr="0">
            <a:normAutofit/>
          </a:bodyPr>
          <a:lstStyle/>
          <a:p>
            <a:pPr marL="257175" lvl="0" indent="-257175" algn="l" rtl="0">
              <a:lnSpc>
                <a:spcPct val="100000"/>
              </a:lnSpc>
              <a:spcBef>
                <a:spcPts val="0"/>
              </a:spcBef>
              <a:spcAft>
                <a:spcPts val="0"/>
              </a:spcAft>
              <a:buClr>
                <a:schemeClr val="lt2"/>
              </a:buClr>
              <a:buSzPts val="1400"/>
              <a:buFont typeface="Arial"/>
              <a:buChar char="•"/>
            </a:pPr>
            <a:r>
              <a:rPr lang="en-US" sz="1400" dirty="0">
                <a:latin typeface="Arial"/>
                <a:ea typeface="Arial"/>
                <a:cs typeface="Arial"/>
                <a:sym typeface="Arial"/>
              </a:rPr>
              <a:t>Funding</a:t>
            </a:r>
            <a:endParaRPr dirty="0"/>
          </a:p>
          <a:p>
            <a:pPr marL="584002" lvl="1" indent="-241102" algn="l" rtl="0">
              <a:lnSpc>
                <a:spcPct val="100000"/>
              </a:lnSpc>
              <a:spcBef>
                <a:spcPts val="0"/>
              </a:spcBef>
              <a:spcAft>
                <a:spcPts val="0"/>
              </a:spcAft>
              <a:buClr>
                <a:schemeClr val="lt2"/>
              </a:buClr>
              <a:buSzPts val="1400"/>
              <a:buFont typeface="Arial"/>
              <a:buChar char="•"/>
            </a:pPr>
            <a:r>
              <a:rPr lang="en-US" sz="1400" dirty="0">
                <a:latin typeface="Arial"/>
                <a:ea typeface="Arial"/>
                <a:cs typeface="Arial"/>
                <a:sym typeface="Arial"/>
              </a:rPr>
              <a:t>Blue Cross Blue Shield of Michigan/Blue Care Network</a:t>
            </a:r>
            <a:endParaRPr dirty="0"/>
          </a:p>
          <a:p>
            <a:pPr marL="584002" lvl="1" indent="-241102" algn="l" rtl="0">
              <a:lnSpc>
                <a:spcPct val="100000"/>
              </a:lnSpc>
              <a:spcBef>
                <a:spcPts val="0"/>
              </a:spcBef>
              <a:spcAft>
                <a:spcPts val="0"/>
              </a:spcAft>
              <a:buClr>
                <a:schemeClr val="lt2"/>
              </a:buClr>
              <a:buSzPts val="1400"/>
              <a:buFont typeface="Arial"/>
              <a:buChar char="•"/>
            </a:pPr>
            <a:r>
              <a:rPr lang="en-US" sz="1400" dirty="0">
                <a:latin typeface="Arial"/>
                <a:ea typeface="Arial"/>
                <a:cs typeface="Arial"/>
                <a:sym typeface="Arial"/>
              </a:rPr>
              <a:t>AHRQ: R01 HS027811</a:t>
            </a:r>
            <a:endParaRPr dirty="0"/>
          </a:p>
          <a:p>
            <a:pPr marL="584002" lvl="1" indent="-241102" algn="l" rtl="0">
              <a:lnSpc>
                <a:spcPct val="100000"/>
              </a:lnSpc>
              <a:spcBef>
                <a:spcPts val="0"/>
              </a:spcBef>
              <a:spcAft>
                <a:spcPts val="0"/>
              </a:spcAft>
              <a:buClr>
                <a:schemeClr val="lt2"/>
              </a:buClr>
              <a:buSzPts val="1400"/>
              <a:buFont typeface="Arial"/>
              <a:buChar char="•"/>
            </a:pPr>
            <a:r>
              <a:rPr lang="en-US" sz="1400" dirty="0">
                <a:latin typeface="Arial"/>
                <a:ea typeface="Arial"/>
                <a:cs typeface="Arial"/>
                <a:sym typeface="Arial"/>
              </a:rPr>
              <a:t>NHLBI/NIH: R01 HL163438</a:t>
            </a:r>
            <a:endParaRPr dirty="0"/>
          </a:p>
          <a:p>
            <a:pPr marL="584002" lvl="1" indent="-241102" algn="l" rtl="0">
              <a:lnSpc>
                <a:spcPct val="100000"/>
              </a:lnSpc>
              <a:spcBef>
                <a:spcPts val="0"/>
              </a:spcBef>
              <a:spcAft>
                <a:spcPts val="0"/>
              </a:spcAft>
              <a:buClr>
                <a:schemeClr val="lt2"/>
              </a:buClr>
              <a:buSzPts val="1400"/>
              <a:buFont typeface="Arial"/>
              <a:buChar char="•"/>
            </a:pPr>
            <a:r>
              <a:rPr lang="en-US" sz="1400" dirty="0">
                <a:latin typeface="Arial"/>
                <a:ea typeface="Arial"/>
                <a:cs typeface="Arial"/>
                <a:sym typeface="Arial"/>
              </a:rPr>
              <a:t>Department of Defense: W81XWH2211024</a:t>
            </a:r>
            <a:endParaRPr dirty="0"/>
          </a:p>
          <a:p>
            <a:pPr marL="584002" lvl="1" indent="-241102" algn="l" rtl="0">
              <a:lnSpc>
                <a:spcPct val="100000"/>
              </a:lnSpc>
              <a:spcBef>
                <a:spcPts val="0"/>
              </a:spcBef>
              <a:spcAft>
                <a:spcPts val="0"/>
              </a:spcAft>
              <a:buClr>
                <a:schemeClr val="lt2"/>
              </a:buClr>
              <a:buSzPts val="1400"/>
              <a:buFont typeface="Arial"/>
              <a:buChar char="•"/>
            </a:pPr>
            <a:r>
              <a:rPr lang="en-US" sz="1400" dirty="0">
                <a:latin typeface="Arial"/>
                <a:ea typeface="Arial"/>
                <a:cs typeface="Arial"/>
                <a:sym typeface="Arial"/>
              </a:rPr>
              <a:t>Michigan Department of Health and Human Services</a:t>
            </a:r>
            <a:endParaRPr dirty="0"/>
          </a:p>
          <a:p>
            <a:pPr marL="584002" lvl="1" indent="-241102" algn="l" rtl="0">
              <a:lnSpc>
                <a:spcPct val="100000"/>
              </a:lnSpc>
              <a:spcBef>
                <a:spcPts val="0"/>
              </a:spcBef>
              <a:spcAft>
                <a:spcPts val="0"/>
              </a:spcAft>
              <a:buClr>
                <a:schemeClr val="lt2"/>
              </a:buClr>
              <a:buSzPts val="1400"/>
              <a:buFont typeface="Arial"/>
              <a:buChar char="•"/>
            </a:pPr>
            <a:r>
              <a:rPr lang="en-US" sz="1400" dirty="0">
                <a:latin typeface="Arial"/>
                <a:ea typeface="Arial"/>
                <a:cs typeface="Arial"/>
                <a:sym typeface="Arial"/>
              </a:rPr>
              <a:t>SAMHSA</a:t>
            </a:r>
            <a:endParaRPr dirty="0"/>
          </a:p>
          <a:p>
            <a:pPr marL="584002" lvl="1" indent="-152202" algn="l" rtl="0">
              <a:lnSpc>
                <a:spcPct val="100000"/>
              </a:lnSpc>
              <a:spcBef>
                <a:spcPts val="0"/>
              </a:spcBef>
              <a:spcAft>
                <a:spcPts val="0"/>
              </a:spcAft>
              <a:buClr>
                <a:schemeClr val="lt2"/>
              </a:buClr>
              <a:buSzPts val="1400"/>
              <a:buFont typeface="Arial"/>
              <a:buNone/>
            </a:pPr>
            <a:endParaRPr sz="1400" dirty="0">
              <a:latin typeface="Arial"/>
              <a:ea typeface="Arial"/>
              <a:cs typeface="Arial"/>
              <a:sym typeface="Arial"/>
            </a:endParaRPr>
          </a:p>
          <a:p>
            <a:pPr marL="257175" lvl="0" indent="-257175" algn="l" rtl="0">
              <a:lnSpc>
                <a:spcPct val="100000"/>
              </a:lnSpc>
              <a:spcBef>
                <a:spcPts val="0"/>
              </a:spcBef>
              <a:spcAft>
                <a:spcPts val="0"/>
              </a:spcAft>
              <a:buClr>
                <a:schemeClr val="lt2"/>
              </a:buClr>
              <a:buSzPts val="1400"/>
              <a:buFont typeface="Arial"/>
              <a:buChar char="•"/>
            </a:pPr>
            <a:r>
              <a:rPr lang="en-US" sz="1400" dirty="0">
                <a:latin typeface="Arial"/>
                <a:ea typeface="Arial"/>
                <a:cs typeface="Arial"/>
                <a:sym typeface="Arial"/>
              </a:rPr>
              <a:t>Academic appointment, researcher, and physician at the VA Ann Arbor Healthcare System, Ann Arbor, Michigan </a:t>
            </a:r>
            <a:endParaRPr dirty="0"/>
          </a:p>
          <a:p>
            <a:pPr marL="257175" lvl="0" indent="-168275" algn="l" rtl="0">
              <a:lnSpc>
                <a:spcPct val="100000"/>
              </a:lnSpc>
              <a:spcBef>
                <a:spcPts val="0"/>
              </a:spcBef>
              <a:spcAft>
                <a:spcPts val="0"/>
              </a:spcAft>
              <a:buClr>
                <a:schemeClr val="lt2"/>
              </a:buClr>
              <a:buSzPts val="1400"/>
              <a:buFont typeface="Arial"/>
              <a:buNone/>
            </a:pPr>
            <a:endParaRPr sz="1400" dirty="0">
              <a:latin typeface="Arial"/>
              <a:ea typeface="Arial"/>
              <a:cs typeface="Arial"/>
              <a:sym typeface="Arial"/>
            </a:endParaRPr>
          </a:p>
          <a:p>
            <a:pPr marL="257175" lvl="0" indent="-257175" algn="l" rtl="0">
              <a:lnSpc>
                <a:spcPct val="100000"/>
              </a:lnSpc>
              <a:spcBef>
                <a:spcPts val="0"/>
              </a:spcBef>
              <a:spcAft>
                <a:spcPts val="0"/>
              </a:spcAft>
              <a:buClr>
                <a:schemeClr val="lt2"/>
              </a:buClr>
              <a:buSzPts val="1400"/>
              <a:buFont typeface="Arial"/>
              <a:buChar char="•"/>
            </a:pPr>
            <a:r>
              <a:rPr lang="en-US" sz="1400" dirty="0">
                <a:latin typeface="Arial"/>
                <a:ea typeface="Arial"/>
                <a:cs typeface="Arial"/>
                <a:sym typeface="Arial"/>
              </a:rPr>
              <a:t>Disclosures</a:t>
            </a:r>
            <a:endParaRPr dirty="0"/>
          </a:p>
          <a:p>
            <a:pPr marL="584002" lvl="1" indent="-241102" algn="l" rtl="0">
              <a:lnSpc>
                <a:spcPct val="100000"/>
              </a:lnSpc>
              <a:spcBef>
                <a:spcPts val="0"/>
              </a:spcBef>
              <a:spcAft>
                <a:spcPts val="0"/>
              </a:spcAft>
              <a:buClr>
                <a:schemeClr val="lt2"/>
              </a:buClr>
              <a:buSzPts val="1400"/>
              <a:buFont typeface="Arial"/>
              <a:buChar char="•"/>
            </a:pPr>
            <a:r>
              <a:rPr lang="en-US" sz="1400" dirty="0">
                <a:latin typeface="Arial"/>
                <a:ea typeface="Arial"/>
                <a:cs typeface="Arial"/>
                <a:sym typeface="Arial"/>
              </a:rPr>
              <a:t>None</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14"/>
          <p:cNvSpPr txBox="1"/>
          <p:nvPr/>
        </p:nvSpPr>
        <p:spPr>
          <a:xfrm>
            <a:off x="6267634" y="915599"/>
            <a:ext cx="2279164" cy="4047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497D"/>
              </a:buClr>
              <a:buSzPts val="1200"/>
              <a:buFont typeface="Arial"/>
              <a:buNone/>
            </a:pPr>
            <a:r>
              <a:rPr lang="en-US" sz="1200" b="1" i="0" u="none" strike="noStrike" cap="none" dirty="0">
                <a:solidFill>
                  <a:srgbClr val="1F497D"/>
                </a:solidFill>
                <a:latin typeface="Arial"/>
                <a:ea typeface="Arial"/>
                <a:cs typeface="Arial"/>
                <a:sym typeface="Arial"/>
              </a:rPr>
              <a:t>Hospitals</a:t>
            </a:r>
            <a:endParaRPr dirty="0"/>
          </a:p>
          <a:p>
            <a:pPr marL="0" marR="0" lvl="0" indent="0" algn="l" rtl="0">
              <a:lnSpc>
                <a:spcPct val="100000"/>
              </a:lnSpc>
              <a:spcBef>
                <a:spcPts val="0"/>
              </a:spcBef>
              <a:spcAft>
                <a:spcPts val="0"/>
              </a:spcAft>
              <a:buClr>
                <a:srgbClr val="000000"/>
              </a:buClr>
              <a:buSzPts val="300"/>
              <a:buFont typeface="Arial"/>
              <a:buNone/>
            </a:pPr>
            <a:endParaRPr sz="300" b="1" i="0" u="none" strike="noStrike" cap="none" dirty="0">
              <a:solidFill>
                <a:srgbClr val="1F497D"/>
              </a:solidFill>
              <a:latin typeface="Arial"/>
              <a:ea typeface="Arial"/>
              <a:cs typeface="Arial"/>
              <a:sym typeface="Arial"/>
            </a:endParaRPr>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Trinity Health St. Mary’s</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err="1">
                <a:solidFill>
                  <a:srgbClr val="000000"/>
                </a:solidFill>
                <a:latin typeface="Arial"/>
                <a:ea typeface="Arial"/>
                <a:cs typeface="Arial"/>
                <a:sym typeface="Arial"/>
              </a:rPr>
              <a:t>Corewell</a:t>
            </a:r>
            <a:r>
              <a:rPr lang="en-US" sz="1100" b="0" i="0" u="none" strike="noStrike" cap="none" dirty="0">
                <a:solidFill>
                  <a:srgbClr val="000000"/>
                </a:solidFill>
                <a:latin typeface="Arial"/>
                <a:ea typeface="Arial"/>
                <a:cs typeface="Arial"/>
                <a:sym typeface="Arial"/>
              </a:rPr>
              <a:t> Health Butterworth</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Trinity Health Livingston</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Trinity Health Ann Arbor</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University of Michigan</a:t>
            </a:r>
            <a:endParaRPr dirty="0"/>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Sparrow Ionia Hospital</a:t>
            </a:r>
            <a:endParaRPr dirty="0"/>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Henry Ford Jackson</a:t>
            </a:r>
            <a:endParaRPr dirty="0"/>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Sparrow Hospital</a:t>
            </a:r>
            <a:endParaRPr dirty="0"/>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Trinity Health Livonia</a:t>
            </a:r>
            <a:endParaRPr dirty="0"/>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Trinity Health Muskegon</a:t>
            </a:r>
            <a:endParaRPr dirty="0"/>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err="1">
                <a:solidFill>
                  <a:srgbClr val="000000"/>
                </a:solidFill>
                <a:latin typeface="Arial"/>
                <a:ea typeface="Arial"/>
                <a:cs typeface="Arial"/>
                <a:sym typeface="Arial"/>
              </a:rPr>
              <a:t>Corewell</a:t>
            </a:r>
            <a:r>
              <a:rPr lang="en-US" sz="1100" b="0" i="0" u="none" strike="noStrike" cap="none" dirty="0">
                <a:solidFill>
                  <a:srgbClr val="000000"/>
                </a:solidFill>
                <a:latin typeface="Arial"/>
                <a:ea typeface="Arial"/>
                <a:cs typeface="Arial"/>
                <a:sym typeface="Arial"/>
              </a:rPr>
              <a:t> Health South Niles</a:t>
            </a:r>
            <a:endParaRPr dirty="0"/>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McLaren Northern</a:t>
            </a:r>
            <a:endParaRPr dirty="0"/>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err="1">
                <a:solidFill>
                  <a:srgbClr val="000000"/>
                </a:solidFill>
                <a:latin typeface="Arial"/>
                <a:ea typeface="Arial"/>
                <a:cs typeface="Arial"/>
                <a:sym typeface="Arial"/>
              </a:rPr>
              <a:t>Corewell</a:t>
            </a:r>
            <a:r>
              <a:rPr lang="en-US" sz="1100" b="0" i="0" u="none" strike="noStrike" cap="none" dirty="0">
                <a:solidFill>
                  <a:srgbClr val="000000"/>
                </a:solidFill>
                <a:latin typeface="Arial"/>
                <a:ea typeface="Arial"/>
                <a:cs typeface="Arial"/>
                <a:sym typeface="Arial"/>
              </a:rPr>
              <a:t> Health Reed City</a:t>
            </a:r>
            <a:endParaRPr dirty="0"/>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Covenant HealthCare</a:t>
            </a:r>
            <a:endParaRPr dirty="0"/>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err="1">
                <a:solidFill>
                  <a:srgbClr val="000000"/>
                </a:solidFill>
                <a:latin typeface="Arial"/>
                <a:ea typeface="Arial"/>
                <a:cs typeface="Arial"/>
                <a:sym typeface="Arial"/>
              </a:rPr>
              <a:t>Corewell</a:t>
            </a:r>
            <a:r>
              <a:rPr lang="en-US" sz="1100" b="0" i="0" u="none" strike="noStrike" cap="none" dirty="0">
                <a:solidFill>
                  <a:srgbClr val="000000"/>
                </a:solidFill>
                <a:latin typeface="Arial"/>
                <a:ea typeface="Arial"/>
                <a:cs typeface="Arial"/>
                <a:sym typeface="Arial"/>
              </a:rPr>
              <a:t> Health South Saint Joseph</a:t>
            </a:r>
            <a:endParaRPr dirty="0"/>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err="1">
                <a:solidFill>
                  <a:srgbClr val="000000"/>
                </a:solidFill>
                <a:latin typeface="Arial"/>
                <a:ea typeface="Arial"/>
                <a:cs typeface="Arial"/>
                <a:sym typeface="Arial"/>
              </a:rPr>
              <a:t>MyMichigan</a:t>
            </a:r>
            <a:r>
              <a:rPr lang="en-US" sz="1100" b="0" i="0" u="none" strike="noStrike" cap="none" dirty="0">
                <a:solidFill>
                  <a:srgbClr val="000000"/>
                </a:solidFill>
                <a:latin typeface="Arial"/>
                <a:ea typeface="Arial"/>
                <a:cs typeface="Arial"/>
                <a:sym typeface="Arial"/>
              </a:rPr>
              <a:t> Medical Center Sault Ste. Marie</a:t>
            </a:r>
            <a:endParaRPr dirty="0"/>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Ascension Macomb-Oakland</a:t>
            </a:r>
            <a:endParaRPr dirty="0"/>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err="1">
                <a:solidFill>
                  <a:srgbClr val="000000"/>
                </a:solidFill>
                <a:latin typeface="Arial"/>
                <a:ea typeface="Arial"/>
                <a:cs typeface="Arial"/>
                <a:sym typeface="Arial"/>
              </a:rPr>
              <a:t>Corewell</a:t>
            </a:r>
            <a:r>
              <a:rPr lang="en-US" sz="1100" b="0" i="0" u="none" strike="noStrike" cap="none" dirty="0">
                <a:solidFill>
                  <a:srgbClr val="000000"/>
                </a:solidFill>
                <a:latin typeface="Arial"/>
                <a:ea typeface="Arial"/>
                <a:cs typeface="Arial"/>
                <a:sym typeface="Arial"/>
              </a:rPr>
              <a:t> Health South </a:t>
            </a:r>
            <a:r>
              <a:rPr lang="en-US" sz="1100" b="0" i="0" u="none" strike="noStrike" cap="none" dirty="0" err="1">
                <a:solidFill>
                  <a:srgbClr val="000000"/>
                </a:solidFill>
                <a:latin typeface="Arial"/>
                <a:ea typeface="Arial"/>
                <a:cs typeface="Arial"/>
                <a:sym typeface="Arial"/>
              </a:rPr>
              <a:t>Watervilet</a:t>
            </a:r>
            <a:endParaRPr sz="1100" b="0" i="0" u="none" strike="noStrike" cap="none" dirty="0">
              <a:solidFill>
                <a:srgbClr val="000000"/>
              </a:solidFill>
              <a:latin typeface="Arial"/>
              <a:ea typeface="Arial"/>
              <a:cs typeface="Arial"/>
              <a:sym typeface="Arial"/>
            </a:endParaRPr>
          </a:p>
          <a:p>
            <a:pPr marL="137160" marR="0" lvl="1"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Henry Ford Wyandotte</a:t>
            </a:r>
            <a:endParaRPr dirty="0"/>
          </a:p>
        </p:txBody>
      </p:sp>
      <p:sp>
        <p:nvSpPr>
          <p:cNvPr id="393" name="Google Shape;393;p14"/>
          <p:cNvSpPr txBox="1"/>
          <p:nvPr/>
        </p:nvSpPr>
        <p:spPr>
          <a:xfrm>
            <a:off x="3432418" y="915599"/>
            <a:ext cx="2279164" cy="23544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497D"/>
              </a:buClr>
              <a:buSzPts val="1200"/>
              <a:buFont typeface="Arial"/>
              <a:buNone/>
            </a:pPr>
            <a:r>
              <a:rPr lang="en-US" sz="1200" b="1" i="0" u="none" strike="noStrike" cap="none" dirty="0">
                <a:solidFill>
                  <a:srgbClr val="1F497D"/>
                </a:solidFill>
                <a:latin typeface="Arial"/>
                <a:ea typeface="Arial"/>
                <a:cs typeface="Arial"/>
                <a:sym typeface="Arial"/>
              </a:rPr>
              <a:t>Hospitals</a:t>
            </a:r>
            <a:endParaRPr dirty="0"/>
          </a:p>
          <a:p>
            <a:pPr marL="0" marR="0" lvl="0" indent="0" algn="l" rtl="0">
              <a:lnSpc>
                <a:spcPct val="100000"/>
              </a:lnSpc>
              <a:spcBef>
                <a:spcPts val="0"/>
              </a:spcBef>
              <a:spcAft>
                <a:spcPts val="0"/>
              </a:spcAft>
              <a:buClr>
                <a:srgbClr val="000000"/>
              </a:buClr>
              <a:buSzPts val="300"/>
              <a:buFont typeface="Arial"/>
              <a:buNone/>
            </a:pPr>
            <a:endParaRPr sz="300" b="0" i="0" u="none" strike="noStrike" cap="none" dirty="0">
              <a:solidFill>
                <a:srgbClr val="000000"/>
              </a:solidFill>
              <a:latin typeface="Arial"/>
              <a:ea typeface="Arial"/>
              <a:cs typeface="Arial"/>
              <a:sym typeface="Arial"/>
            </a:endParaRPr>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McLaren Bay City</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err="1">
                <a:solidFill>
                  <a:srgbClr val="000000"/>
                </a:solidFill>
                <a:latin typeface="Arial"/>
                <a:ea typeface="Arial"/>
                <a:cs typeface="Arial"/>
                <a:sym typeface="Arial"/>
              </a:rPr>
              <a:t>Corewell</a:t>
            </a:r>
            <a:r>
              <a:rPr lang="en-US" sz="1100" b="0" i="0" u="none" strike="noStrike" cap="none" dirty="0">
                <a:solidFill>
                  <a:srgbClr val="000000"/>
                </a:solidFill>
                <a:latin typeface="Arial"/>
                <a:ea typeface="Arial"/>
                <a:cs typeface="Arial"/>
                <a:sym typeface="Arial"/>
              </a:rPr>
              <a:t> Health Big Rapids</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Henry Ford Brownstown</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Trinity Health Chelsea</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Henry Ford Macomb</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DMC Huron Valley-Sinai</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Ascension St. John</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DMC Detroit Receiving</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DMC Sinai-Grace</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Henry Ford Detroit</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Hurley Medical Center</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Ascension </a:t>
            </a:r>
            <a:r>
              <a:rPr lang="en-US" sz="1100" b="0" i="0" u="none" strike="noStrike" cap="none" dirty="0" err="1">
                <a:solidFill>
                  <a:srgbClr val="000000"/>
                </a:solidFill>
                <a:latin typeface="Arial"/>
                <a:ea typeface="Arial"/>
                <a:cs typeface="Arial"/>
                <a:sym typeface="Arial"/>
              </a:rPr>
              <a:t>Genesys</a:t>
            </a:r>
            <a:endParaRPr dirty="0"/>
          </a:p>
        </p:txBody>
      </p:sp>
      <p:sp>
        <p:nvSpPr>
          <p:cNvPr id="394" name="Google Shape;394;p14"/>
          <p:cNvSpPr txBox="1"/>
          <p:nvPr/>
        </p:nvSpPr>
        <p:spPr>
          <a:xfrm>
            <a:off x="769821" y="915599"/>
            <a:ext cx="2106545" cy="14542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497D"/>
              </a:buClr>
              <a:buSzPts val="1200"/>
              <a:buFont typeface="Arial"/>
              <a:buNone/>
            </a:pPr>
            <a:r>
              <a:rPr lang="en-US" sz="1200" b="1" i="0" u="none" strike="noStrike" cap="none" dirty="0">
                <a:solidFill>
                  <a:srgbClr val="1F497D"/>
                </a:solidFill>
                <a:latin typeface="Arial"/>
                <a:ea typeface="Arial"/>
                <a:cs typeface="Arial"/>
                <a:sym typeface="Arial"/>
              </a:rPr>
              <a:t>OPEN + MEDIC</a:t>
            </a:r>
            <a:endParaRPr dirty="0"/>
          </a:p>
          <a:p>
            <a:pPr marL="0" marR="0" lvl="0" indent="0" algn="l" rtl="0">
              <a:lnSpc>
                <a:spcPct val="100000"/>
              </a:lnSpc>
              <a:spcBef>
                <a:spcPts val="0"/>
              </a:spcBef>
              <a:spcAft>
                <a:spcPts val="0"/>
              </a:spcAft>
              <a:buClr>
                <a:srgbClr val="000000"/>
              </a:buClr>
              <a:buSzPts val="300"/>
              <a:buFont typeface="Arial"/>
              <a:buNone/>
            </a:pPr>
            <a:endParaRPr sz="300" b="0" i="0" u="none" strike="noStrike" cap="none" dirty="0">
              <a:solidFill>
                <a:srgbClr val="000000"/>
              </a:solidFill>
              <a:latin typeface="Arial"/>
              <a:ea typeface="Arial"/>
              <a:cs typeface="Arial"/>
              <a:sym typeface="Arial"/>
            </a:endParaRPr>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Chad Brummett, MD</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Gina Dahlem, PhD FNP-C</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Keith Kocher, MD MPH</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Aaron Dora-Laskey, MD MS</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Ellie English, BS</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Beth Seese, MS</a:t>
            </a:r>
            <a:endParaRPr dirty="0"/>
          </a:p>
          <a:p>
            <a:pPr marL="137160" marR="0" lvl="0" indent="-9271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395" name="Google Shape;395;p14"/>
          <p:cNvSpPr txBox="1"/>
          <p:nvPr/>
        </p:nvSpPr>
        <p:spPr>
          <a:xfrm>
            <a:off x="769821" y="3712980"/>
            <a:ext cx="4219921" cy="11695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497D"/>
              </a:buClr>
              <a:buSzPts val="1200"/>
              <a:buFont typeface="Arial"/>
              <a:buNone/>
            </a:pPr>
            <a:r>
              <a:rPr lang="en-US" sz="1200" b="1" i="0" u="none" strike="noStrike" cap="none" dirty="0">
                <a:solidFill>
                  <a:srgbClr val="1F497D"/>
                </a:solidFill>
                <a:latin typeface="Arial"/>
                <a:ea typeface="Arial"/>
                <a:cs typeface="Arial"/>
                <a:sym typeface="Arial"/>
              </a:rPr>
              <a:t>Funding and Partner Organizations</a:t>
            </a:r>
            <a:endParaRPr dirty="0"/>
          </a:p>
          <a:p>
            <a:pPr marL="0" marR="0" lvl="0" indent="0" algn="l" rtl="0">
              <a:lnSpc>
                <a:spcPct val="100000"/>
              </a:lnSpc>
              <a:spcBef>
                <a:spcPts val="0"/>
              </a:spcBef>
              <a:spcAft>
                <a:spcPts val="0"/>
              </a:spcAft>
              <a:buClr>
                <a:srgbClr val="000000"/>
              </a:buClr>
              <a:buSzPts val="300"/>
              <a:buFont typeface="Arial"/>
              <a:buNone/>
            </a:pPr>
            <a:endParaRPr sz="300" b="0" i="0" u="none" strike="noStrike" cap="none" dirty="0">
              <a:solidFill>
                <a:srgbClr val="000000"/>
              </a:solidFill>
              <a:latin typeface="Arial"/>
              <a:ea typeface="Arial"/>
              <a:cs typeface="Arial"/>
              <a:sym typeface="Arial"/>
            </a:endParaRPr>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Michigan Department of Health and Human Services</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Substance Abuse and Mental Health Services Administration</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Blue Cross Blue Shield of Michigan and Blue Care Network</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Injury Prevention Center, University of Michigan</a:t>
            </a:r>
            <a:endParaRPr dirty="0"/>
          </a:p>
          <a:p>
            <a:pPr marL="137160" marR="0" lvl="0" indent="-13716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Michigan Opioid Collaborative</a:t>
            </a:r>
            <a:endParaRPr dirty="0"/>
          </a:p>
        </p:txBody>
      </p:sp>
      <p:sp>
        <p:nvSpPr>
          <p:cNvPr id="396" name="Google Shape;396;p14"/>
          <p:cNvSpPr txBox="1">
            <a:spLocks noGrp="1"/>
          </p:cNvSpPr>
          <p:nvPr>
            <p:ph type="title"/>
          </p:nvPr>
        </p:nvSpPr>
        <p:spPr>
          <a:xfrm>
            <a:off x="769821" y="261009"/>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The Team</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5"/>
          <p:cNvSpPr txBox="1">
            <a:spLocks noGrp="1"/>
          </p:cNvSpPr>
          <p:nvPr>
            <p:ph type="title" idx="4294967295"/>
          </p:nvPr>
        </p:nvSpPr>
        <p:spPr>
          <a:xfrm>
            <a:off x="0" y="260350"/>
            <a:ext cx="9144000" cy="803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Learning Objectives</a:t>
            </a:r>
            <a:endParaRPr dirty="0"/>
          </a:p>
        </p:txBody>
      </p:sp>
      <p:sp>
        <p:nvSpPr>
          <p:cNvPr id="402" name="Google Shape;402;p15"/>
          <p:cNvSpPr txBox="1">
            <a:spLocks noGrp="1"/>
          </p:cNvSpPr>
          <p:nvPr>
            <p:ph type="body" idx="4294967295"/>
          </p:nvPr>
        </p:nvSpPr>
        <p:spPr>
          <a:xfrm>
            <a:off x="457200" y="1063625"/>
            <a:ext cx="8229600" cy="3479800"/>
          </a:xfrm>
          <a:prstGeom prst="rect">
            <a:avLst/>
          </a:prstGeom>
          <a:noFill/>
          <a:ln>
            <a:noFill/>
          </a:ln>
        </p:spPr>
        <p:txBody>
          <a:bodyPr spcFirstLastPara="1" wrap="square" lIns="91425" tIns="45700" rIns="91425" bIns="45700" anchor="ctr" anchorCtr="0">
            <a:noAutofit/>
          </a:bodyPr>
          <a:lstStyle/>
          <a:p>
            <a:pPr marL="257175" lvl="0" indent="-257175" algn="l" rtl="0">
              <a:lnSpc>
                <a:spcPct val="85000"/>
              </a:lnSpc>
              <a:spcBef>
                <a:spcPts val="0"/>
              </a:spcBef>
              <a:spcAft>
                <a:spcPts val="0"/>
              </a:spcAft>
              <a:buClr>
                <a:schemeClr val="lt2"/>
              </a:buClr>
              <a:buSzPts val="2000"/>
              <a:buFont typeface="Arial"/>
              <a:buChar char="•"/>
            </a:pPr>
            <a:r>
              <a:rPr lang="en-US" sz="2000" b="1" dirty="0">
                <a:solidFill>
                  <a:schemeClr val="bg2"/>
                </a:solidFill>
                <a:latin typeface="Proxima Nova" panose="02000506030000020004" pitchFamily="50" charset="0"/>
                <a:ea typeface="Arial"/>
                <a:cs typeface="Arial"/>
                <a:sym typeface="Arial"/>
              </a:rPr>
              <a:t>Describe the implementation of ED-based naloxone distribution</a:t>
            </a:r>
            <a:endParaRPr dirty="0">
              <a:solidFill>
                <a:schemeClr val="bg2"/>
              </a:solidFill>
              <a:latin typeface="Proxima Nova" panose="02000506030000020004" pitchFamily="50" charset="0"/>
            </a:endParaRPr>
          </a:p>
          <a:p>
            <a:pPr marL="257175" lvl="0" indent="-53975" algn="l" rtl="0">
              <a:lnSpc>
                <a:spcPct val="85000"/>
              </a:lnSpc>
              <a:spcBef>
                <a:spcPts val="400"/>
              </a:spcBef>
              <a:spcAft>
                <a:spcPts val="0"/>
              </a:spcAft>
              <a:buClr>
                <a:schemeClr val="lt2"/>
              </a:buClr>
              <a:buSzPts val="3200"/>
              <a:buFont typeface="Arial"/>
              <a:buNone/>
            </a:pPr>
            <a:endParaRPr sz="3200" b="1" dirty="0">
              <a:solidFill>
                <a:schemeClr val="bg2"/>
              </a:solidFill>
              <a:latin typeface="Proxima Nova" panose="02000506030000020004" pitchFamily="50" charset="0"/>
              <a:ea typeface="Arial"/>
              <a:cs typeface="Arial"/>
              <a:sym typeface="Arial"/>
            </a:endParaRPr>
          </a:p>
          <a:p>
            <a:pPr marL="257175" lvl="0" indent="-257175" algn="l" rtl="0">
              <a:lnSpc>
                <a:spcPct val="85000"/>
              </a:lnSpc>
              <a:spcBef>
                <a:spcPts val="400"/>
              </a:spcBef>
              <a:spcAft>
                <a:spcPts val="0"/>
              </a:spcAft>
              <a:buClr>
                <a:schemeClr val="lt2"/>
              </a:buClr>
              <a:buSzPts val="2000"/>
              <a:buFont typeface="Arial"/>
              <a:buChar char="•"/>
            </a:pPr>
            <a:r>
              <a:rPr lang="en-US" sz="2000" b="1" dirty="0">
                <a:solidFill>
                  <a:schemeClr val="bg2"/>
                </a:solidFill>
                <a:latin typeface="Proxima Nova" panose="02000506030000020004" pitchFamily="50" charset="0"/>
                <a:ea typeface="Arial"/>
                <a:cs typeface="Arial"/>
                <a:sym typeface="Arial"/>
              </a:rPr>
              <a:t>Discuss common barriers and facilitators to implementation and sustainability</a:t>
            </a:r>
            <a:endParaRPr dirty="0">
              <a:solidFill>
                <a:schemeClr val="bg2"/>
              </a:solidFill>
              <a:latin typeface="Proxima Nova" panose="02000506030000020004" pitchFamily="50" charset="0"/>
            </a:endParaRPr>
          </a:p>
          <a:p>
            <a:pPr marL="257175" lvl="0" indent="-53975" algn="l" rtl="0">
              <a:lnSpc>
                <a:spcPct val="85000"/>
              </a:lnSpc>
              <a:spcBef>
                <a:spcPts val="400"/>
              </a:spcBef>
              <a:spcAft>
                <a:spcPts val="0"/>
              </a:spcAft>
              <a:buClr>
                <a:schemeClr val="lt2"/>
              </a:buClr>
              <a:buSzPts val="3200"/>
              <a:buFont typeface="Arial"/>
              <a:buNone/>
            </a:pPr>
            <a:endParaRPr sz="3200" b="1" dirty="0">
              <a:solidFill>
                <a:schemeClr val="bg2"/>
              </a:solidFill>
              <a:latin typeface="Proxima Nova" panose="02000506030000020004" pitchFamily="50" charset="0"/>
              <a:ea typeface="Arial"/>
              <a:cs typeface="Arial"/>
              <a:sym typeface="Arial"/>
            </a:endParaRPr>
          </a:p>
          <a:p>
            <a:pPr marL="257175" lvl="0" indent="-257175" algn="l" rtl="0">
              <a:lnSpc>
                <a:spcPct val="85000"/>
              </a:lnSpc>
              <a:spcBef>
                <a:spcPts val="400"/>
              </a:spcBef>
              <a:spcAft>
                <a:spcPts val="0"/>
              </a:spcAft>
              <a:buClr>
                <a:schemeClr val="lt2"/>
              </a:buClr>
              <a:buSzPts val="2000"/>
              <a:buFont typeface="Arial"/>
              <a:buChar char="•"/>
            </a:pPr>
            <a:r>
              <a:rPr lang="en-US" sz="2000" b="1" dirty="0">
                <a:solidFill>
                  <a:schemeClr val="bg2"/>
                </a:solidFill>
                <a:latin typeface="Proxima Nova" panose="02000506030000020004" pitchFamily="50" charset="0"/>
                <a:ea typeface="Arial"/>
                <a:cs typeface="Arial"/>
                <a:sym typeface="Arial"/>
              </a:rPr>
              <a:t>Identify strategies for creating scalability for program expansion</a:t>
            </a:r>
            <a:endParaRPr dirty="0">
              <a:solidFill>
                <a:schemeClr val="bg2"/>
              </a:solidFill>
              <a:latin typeface="Proxima Nova" panose="02000506030000020004" pitchFamily="50" charset="0"/>
            </a:endParaRPr>
          </a:p>
          <a:p>
            <a:pPr marL="257175" lvl="0" indent="-168275" algn="l" rtl="0">
              <a:lnSpc>
                <a:spcPct val="85000"/>
              </a:lnSpc>
              <a:spcBef>
                <a:spcPts val="400"/>
              </a:spcBef>
              <a:spcAft>
                <a:spcPts val="0"/>
              </a:spcAft>
              <a:buClr>
                <a:schemeClr val="dk1"/>
              </a:buClr>
              <a:buSzPts val="1400"/>
              <a:buNone/>
            </a:pPr>
            <a:endParaRPr sz="1400" dirty="0">
              <a:solidFill>
                <a:schemeClr val="bg2"/>
              </a:solidFill>
              <a:latin typeface="Proxima Nova" panose="02000506030000020004" pitchFamily="50" charset="0"/>
              <a:ea typeface="Arial"/>
              <a:cs typeface="Arial"/>
              <a:sym typeface="Arial"/>
            </a:endParaRPr>
          </a:p>
        </p:txBody>
      </p:sp>
      <p:pic>
        <p:nvPicPr>
          <p:cNvPr id="2" name="Google Shape;320;p9" descr="Text&#10;&#10;Description automatically generated">
            <a:extLst>
              <a:ext uri="{FF2B5EF4-FFF2-40B4-BE49-F238E27FC236}">
                <a16:creationId xmlns:a16="http://schemas.microsoft.com/office/drawing/2014/main" id="{DBAA3B75-F7E6-FAA5-34C0-9C6D42739F28}"/>
              </a:ext>
            </a:extLst>
          </p:cNvPr>
          <p:cNvPicPr preferRelativeResize="0"/>
          <p:nvPr/>
        </p:nvPicPr>
        <p:blipFill rotWithShape="1">
          <a:blip r:embed="rId3">
            <a:alphaModFix/>
          </a:blip>
          <a:srcRect/>
          <a:stretch/>
        </p:blipFill>
        <p:spPr>
          <a:xfrm>
            <a:off x="8198863" y="554342"/>
            <a:ext cx="729983" cy="215291"/>
          </a:xfrm>
          <a:prstGeom prst="rect">
            <a:avLst/>
          </a:prstGeom>
          <a:noFill/>
          <a:ln>
            <a:noFill/>
          </a:ln>
        </p:spPr>
      </p:pic>
    </p:spTree>
    <p:extLst>
      <p:ext uri="{BB962C8B-B14F-4D97-AF65-F5344CB8AC3E}">
        <p14:creationId xmlns:p14="http://schemas.microsoft.com/office/powerpoint/2010/main" val="2538029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5"/>
          <p:cNvSpPr txBox="1">
            <a:spLocks noGrp="1"/>
          </p:cNvSpPr>
          <p:nvPr>
            <p:ph type="title" idx="4294967295"/>
          </p:nvPr>
        </p:nvSpPr>
        <p:spPr>
          <a:xfrm>
            <a:off x="0" y="260350"/>
            <a:ext cx="9144000" cy="803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Learning Objectives</a:t>
            </a:r>
            <a:endParaRPr dirty="0"/>
          </a:p>
        </p:txBody>
      </p:sp>
      <p:sp>
        <p:nvSpPr>
          <p:cNvPr id="402" name="Google Shape;402;p15"/>
          <p:cNvSpPr txBox="1">
            <a:spLocks noGrp="1"/>
          </p:cNvSpPr>
          <p:nvPr>
            <p:ph type="body" idx="4294967295"/>
          </p:nvPr>
        </p:nvSpPr>
        <p:spPr>
          <a:xfrm>
            <a:off x="457200" y="1063625"/>
            <a:ext cx="8229600" cy="3479800"/>
          </a:xfrm>
          <a:prstGeom prst="rect">
            <a:avLst/>
          </a:prstGeom>
          <a:noFill/>
          <a:ln>
            <a:noFill/>
          </a:ln>
        </p:spPr>
        <p:txBody>
          <a:bodyPr spcFirstLastPara="1" wrap="square" lIns="91425" tIns="45700" rIns="91425" bIns="45700" anchor="ctr" anchorCtr="0">
            <a:noAutofit/>
          </a:bodyPr>
          <a:lstStyle/>
          <a:p>
            <a:pPr marL="257175" lvl="0" indent="-257175" algn="l" rtl="0">
              <a:lnSpc>
                <a:spcPct val="85000"/>
              </a:lnSpc>
              <a:spcBef>
                <a:spcPts val="0"/>
              </a:spcBef>
              <a:spcAft>
                <a:spcPts val="0"/>
              </a:spcAft>
              <a:buClr>
                <a:schemeClr val="lt2"/>
              </a:buClr>
              <a:buSzPts val="2000"/>
              <a:buFont typeface="Arial"/>
              <a:buChar char="•"/>
            </a:pPr>
            <a:r>
              <a:rPr lang="en-US" sz="2000" b="1" dirty="0">
                <a:latin typeface="Proxima Nova" panose="02000506030000020004" pitchFamily="50" charset="0"/>
                <a:ea typeface="Arial"/>
                <a:cs typeface="Arial"/>
                <a:sym typeface="Arial"/>
              </a:rPr>
              <a:t>Describe the implementation of ED-based naloxone distribution</a:t>
            </a:r>
            <a:endParaRPr dirty="0">
              <a:latin typeface="Proxima Nova" panose="02000506030000020004" pitchFamily="50" charset="0"/>
            </a:endParaRPr>
          </a:p>
          <a:p>
            <a:pPr marL="257175" lvl="0" indent="-53975" algn="l" rtl="0">
              <a:lnSpc>
                <a:spcPct val="85000"/>
              </a:lnSpc>
              <a:spcBef>
                <a:spcPts val="400"/>
              </a:spcBef>
              <a:spcAft>
                <a:spcPts val="0"/>
              </a:spcAft>
              <a:buClr>
                <a:schemeClr val="lt2"/>
              </a:buClr>
              <a:buSzPts val="3200"/>
              <a:buFont typeface="Arial"/>
              <a:buNone/>
            </a:pPr>
            <a:endParaRPr sz="3200" b="1" dirty="0">
              <a:latin typeface="Proxima Nova" panose="02000506030000020004" pitchFamily="50" charset="0"/>
              <a:ea typeface="Arial"/>
              <a:cs typeface="Arial"/>
              <a:sym typeface="Arial"/>
            </a:endParaRPr>
          </a:p>
          <a:p>
            <a:pPr marL="257175" lvl="0" indent="-257175" algn="l" rtl="0">
              <a:lnSpc>
                <a:spcPct val="85000"/>
              </a:lnSpc>
              <a:spcBef>
                <a:spcPts val="400"/>
              </a:spcBef>
              <a:spcAft>
                <a:spcPts val="0"/>
              </a:spcAft>
              <a:buClr>
                <a:schemeClr val="lt2"/>
              </a:buClr>
              <a:buSzPts val="2000"/>
              <a:buFont typeface="Arial"/>
              <a:buChar char="•"/>
            </a:pPr>
            <a:r>
              <a:rPr lang="en-US" sz="2000" b="1" dirty="0">
                <a:solidFill>
                  <a:schemeClr val="accent6">
                    <a:lumMod val="75000"/>
                  </a:schemeClr>
                </a:solidFill>
                <a:latin typeface="Proxima Nova" panose="02000506030000020004" pitchFamily="50" charset="0"/>
                <a:ea typeface="Arial"/>
                <a:cs typeface="Arial"/>
                <a:sym typeface="Arial"/>
              </a:rPr>
              <a:t>Discuss common barriers and facilitators to implementation and sustainability</a:t>
            </a:r>
            <a:endParaRPr dirty="0">
              <a:solidFill>
                <a:schemeClr val="accent6">
                  <a:lumMod val="75000"/>
                </a:schemeClr>
              </a:solidFill>
              <a:latin typeface="Proxima Nova" panose="02000506030000020004" pitchFamily="50" charset="0"/>
            </a:endParaRPr>
          </a:p>
          <a:p>
            <a:pPr marL="257175" lvl="0" indent="-53975" algn="l" rtl="0">
              <a:lnSpc>
                <a:spcPct val="85000"/>
              </a:lnSpc>
              <a:spcBef>
                <a:spcPts val="400"/>
              </a:spcBef>
              <a:spcAft>
                <a:spcPts val="0"/>
              </a:spcAft>
              <a:buClr>
                <a:schemeClr val="lt2"/>
              </a:buClr>
              <a:buSzPts val="3200"/>
              <a:buFont typeface="Arial"/>
              <a:buNone/>
            </a:pPr>
            <a:endParaRPr sz="3200" b="1" dirty="0">
              <a:solidFill>
                <a:schemeClr val="accent6">
                  <a:lumMod val="75000"/>
                </a:schemeClr>
              </a:solidFill>
              <a:latin typeface="Proxima Nova" panose="02000506030000020004" pitchFamily="50" charset="0"/>
              <a:ea typeface="Arial"/>
              <a:cs typeface="Arial"/>
              <a:sym typeface="Arial"/>
            </a:endParaRPr>
          </a:p>
          <a:p>
            <a:pPr marL="257175" lvl="0" indent="-257175" algn="l" rtl="0">
              <a:lnSpc>
                <a:spcPct val="85000"/>
              </a:lnSpc>
              <a:spcBef>
                <a:spcPts val="400"/>
              </a:spcBef>
              <a:spcAft>
                <a:spcPts val="0"/>
              </a:spcAft>
              <a:buClr>
                <a:schemeClr val="lt2"/>
              </a:buClr>
              <a:buSzPts val="2000"/>
              <a:buFont typeface="Arial"/>
              <a:buChar char="•"/>
            </a:pPr>
            <a:r>
              <a:rPr lang="en-US" sz="2000" b="1" dirty="0">
                <a:solidFill>
                  <a:schemeClr val="accent6">
                    <a:lumMod val="75000"/>
                  </a:schemeClr>
                </a:solidFill>
                <a:latin typeface="Proxima Nova" panose="02000506030000020004" pitchFamily="50" charset="0"/>
                <a:ea typeface="Arial"/>
                <a:cs typeface="Arial"/>
                <a:sym typeface="Arial"/>
              </a:rPr>
              <a:t>Identify strategies for creating scalability for program expansion</a:t>
            </a:r>
            <a:endParaRPr dirty="0">
              <a:solidFill>
                <a:schemeClr val="accent6">
                  <a:lumMod val="75000"/>
                </a:schemeClr>
              </a:solidFill>
              <a:latin typeface="Proxima Nova" panose="02000506030000020004" pitchFamily="50" charset="0"/>
            </a:endParaRPr>
          </a:p>
          <a:p>
            <a:pPr marL="257175" lvl="0" indent="-168275" algn="l" rtl="0">
              <a:lnSpc>
                <a:spcPct val="85000"/>
              </a:lnSpc>
              <a:spcBef>
                <a:spcPts val="400"/>
              </a:spcBef>
              <a:spcAft>
                <a:spcPts val="0"/>
              </a:spcAft>
              <a:buClr>
                <a:schemeClr val="dk1"/>
              </a:buClr>
              <a:buSzPts val="1400"/>
              <a:buNone/>
            </a:pPr>
            <a:endParaRPr sz="1400" dirty="0">
              <a:latin typeface="Proxima Nova" panose="02000506030000020004" pitchFamily="50" charset="0"/>
              <a:ea typeface="Arial"/>
              <a:cs typeface="Arial"/>
              <a:sym typeface="Arial"/>
            </a:endParaRPr>
          </a:p>
        </p:txBody>
      </p:sp>
      <p:pic>
        <p:nvPicPr>
          <p:cNvPr id="2" name="Google Shape;320;p9" descr="Text&#10;&#10;Description automatically generated">
            <a:extLst>
              <a:ext uri="{FF2B5EF4-FFF2-40B4-BE49-F238E27FC236}">
                <a16:creationId xmlns:a16="http://schemas.microsoft.com/office/drawing/2014/main" id="{6006B5C2-1324-C1A8-DFC8-1B58CF4EF149}"/>
              </a:ext>
            </a:extLst>
          </p:cNvPr>
          <p:cNvPicPr preferRelativeResize="0"/>
          <p:nvPr/>
        </p:nvPicPr>
        <p:blipFill rotWithShape="1">
          <a:blip r:embed="rId3">
            <a:alphaModFix/>
          </a:blip>
          <a:srcRect/>
          <a:stretch/>
        </p:blipFill>
        <p:spPr>
          <a:xfrm>
            <a:off x="8198863" y="554342"/>
            <a:ext cx="729983" cy="2152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417"/>
        <p:cNvGrpSpPr/>
        <p:nvPr/>
      </p:nvGrpSpPr>
      <p:grpSpPr>
        <a:xfrm>
          <a:off x="0" y="0"/>
          <a:ext cx="0" cy="0"/>
          <a:chOff x="0" y="0"/>
          <a:chExt cx="0" cy="0"/>
        </a:xfrm>
      </p:grpSpPr>
      <p:sp>
        <p:nvSpPr>
          <p:cNvPr id="418" name="Google Shape;418;p17"/>
          <p:cNvSpPr txBox="1">
            <a:spLocks noGrp="1"/>
          </p:cNvSpPr>
          <p:nvPr>
            <p:ph type="title"/>
          </p:nvPr>
        </p:nvSpPr>
        <p:spPr>
          <a:xfrm>
            <a:off x="685800" y="685800"/>
            <a:ext cx="3087061" cy="604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446DB5"/>
              </a:buClr>
              <a:buSzPts val="3000"/>
              <a:buFont typeface="Arial"/>
              <a:buNone/>
            </a:pPr>
            <a:r>
              <a:rPr lang="en-US" sz="3000" b="1" dirty="0">
                <a:solidFill>
                  <a:schemeClr val="accent1"/>
                </a:solidFill>
                <a:latin typeface="Proxima Nova Extrabold" panose="02000506030000020004" pitchFamily="50" charset="0"/>
                <a:ea typeface="Arial"/>
                <a:cs typeface="Arial"/>
                <a:sym typeface="Arial"/>
              </a:rPr>
              <a:t>Quality Improvement Problem</a:t>
            </a:r>
            <a:endParaRPr dirty="0">
              <a:solidFill>
                <a:schemeClr val="accent1"/>
              </a:solidFill>
              <a:latin typeface="Proxima Nova Extrabold" panose="02000506030000020004" pitchFamily="50" charset="0"/>
            </a:endParaRPr>
          </a:p>
        </p:txBody>
      </p:sp>
      <p:grpSp>
        <p:nvGrpSpPr>
          <p:cNvPr id="419" name="Google Shape;419;p17"/>
          <p:cNvGrpSpPr/>
          <p:nvPr/>
        </p:nvGrpSpPr>
        <p:grpSpPr>
          <a:xfrm>
            <a:off x="3083482" y="401716"/>
            <a:ext cx="4598244" cy="4340067"/>
            <a:chOff x="1029468" y="55641"/>
            <a:chExt cx="4598244" cy="4340067"/>
          </a:xfrm>
        </p:grpSpPr>
        <p:sp>
          <p:nvSpPr>
            <p:cNvPr id="420" name="Google Shape;420;p17"/>
            <p:cNvSpPr/>
            <p:nvPr/>
          </p:nvSpPr>
          <p:spPr>
            <a:xfrm>
              <a:off x="1993185" y="55641"/>
              <a:ext cx="2670810" cy="2670810"/>
            </a:xfrm>
            <a:prstGeom prst="ellipse">
              <a:avLst/>
            </a:prstGeom>
            <a:solidFill>
              <a:srgbClr val="9CC2E5">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txBox="1"/>
            <p:nvPr/>
          </p:nvSpPr>
          <p:spPr>
            <a:xfrm>
              <a:off x="2349293" y="523033"/>
              <a:ext cx="1958594" cy="120186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Arial"/>
                <a:buNone/>
              </a:pPr>
              <a:r>
                <a:rPr lang="en-US" sz="1800" b="1" i="0" u="none" strike="noStrike" cap="none">
                  <a:solidFill>
                    <a:schemeClr val="dk1"/>
                  </a:solidFill>
                  <a:latin typeface="Arial"/>
                  <a:ea typeface="Arial"/>
                  <a:cs typeface="Arial"/>
                  <a:sym typeface="Arial"/>
                </a:rPr>
                <a:t>EVIDENCE</a:t>
              </a:r>
              <a:endParaRPr/>
            </a:p>
            <a:p>
              <a:pPr marL="0" marR="0" lvl="0" indent="0" algn="ctr" rtl="0">
                <a:lnSpc>
                  <a:spcPct val="90000"/>
                </a:lnSpc>
                <a:spcBef>
                  <a:spcPts val="63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support from published literature, clinical practice, sources of authority </a:t>
              </a:r>
              <a:endParaRPr/>
            </a:p>
          </p:txBody>
        </p:sp>
        <p:sp>
          <p:nvSpPr>
            <p:cNvPr id="422" name="Google Shape;422;p17"/>
            <p:cNvSpPr/>
            <p:nvPr/>
          </p:nvSpPr>
          <p:spPr>
            <a:xfrm>
              <a:off x="2956902" y="1724898"/>
              <a:ext cx="2670810" cy="2670810"/>
            </a:xfrm>
            <a:prstGeom prst="ellipse">
              <a:avLst/>
            </a:prstGeom>
            <a:solidFill>
              <a:schemeClr val="accent5">
                <a:alpha val="4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txBox="1"/>
            <p:nvPr/>
          </p:nvSpPr>
          <p:spPr>
            <a:xfrm>
              <a:off x="3773725" y="2414857"/>
              <a:ext cx="1602486" cy="146894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OPPORTUNITY</a:t>
              </a:r>
              <a:endParaRPr/>
            </a:p>
            <a:p>
              <a:pPr marL="0" marR="0" lvl="0" indent="0" algn="ctr" rtl="0">
                <a:lnSpc>
                  <a:spcPct val="90000"/>
                </a:lnSpc>
                <a:spcBef>
                  <a:spcPts val="56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current performance &amp; practice can feasibly be improved</a:t>
              </a:r>
              <a:endParaRPr/>
            </a:p>
          </p:txBody>
        </p:sp>
        <p:sp>
          <p:nvSpPr>
            <p:cNvPr id="424" name="Google Shape;424;p17"/>
            <p:cNvSpPr/>
            <p:nvPr/>
          </p:nvSpPr>
          <p:spPr>
            <a:xfrm>
              <a:off x="1029468" y="1724898"/>
              <a:ext cx="2670810" cy="2670810"/>
            </a:xfrm>
            <a:prstGeom prst="ellipse">
              <a:avLst/>
            </a:prstGeom>
            <a:solidFill>
              <a:srgbClr val="1E4E79">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txBox="1"/>
            <p:nvPr/>
          </p:nvSpPr>
          <p:spPr>
            <a:xfrm>
              <a:off x="1280969" y="2414857"/>
              <a:ext cx="1602486" cy="146894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Arial"/>
                <a:buNone/>
              </a:pPr>
              <a:r>
                <a:rPr lang="en-US" sz="1800" b="1" i="0" u="none" strike="noStrike" cap="none">
                  <a:solidFill>
                    <a:schemeClr val="dk1"/>
                  </a:solidFill>
                  <a:latin typeface="Arial"/>
                  <a:ea typeface="Arial"/>
                  <a:cs typeface="Arial"/>
                  <a:sym typeface="Arial"/>
                </a:rPr>
                <a:t>IMPACT</a:t>
              </a:r>
              <a:endParaRPr/>
            </a:p>
            <a:p>
              <a:pPr marL="0" marR="0" lvl="0" indent="0" algn="ctr" rtl="0">
                <a:lnSpc>
                  <a:spcPct val="90000"/>
                </a:lnSpc>
                <a:spcBef>
                  <a:spcPts val="63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meaningful projected outcomes for all stakeholders</a:t>
              </a:r>
              <a:endParaRPr/>
            </a:p>
          </p:txBody>
        </p:sp>
      </p:grpSp>
      <p:sp>
        <p:nvSpPr>
          <p:cNvPr id="426" name="Google Shape;426;p17"/>
          <p:cNvSpPr/>
          <p:nvPr/>
        </p:nvSpPr>
        <p:spPr>
          <a:xfrm>
            <a:off x="5141647" y="2542060"/>
            <a:ext cx="481913" cy="481913"/>
          </a:xfrm>
          <a:prstGeom prst="star5">
            <a:avLst>
              <a:gd name="adj" fmla="val 19098"/>
              <a:gd name="hf" fmla="val 105146"/>
              <a:gd name="vf" fmla="val 110557"/>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5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432"/>
        <p:cNvGrpSpPr/>
        <p:nvPr/>
      </p:nvGrpSpPr>
      <p:grpSpPr>
        <a:xfrm>
          <a:off x="0" y="0"/>
          <a:ext cx="0" cy="0"/>
          <a:chOff x="0" y="0"/>
          <a:chExt cx="0" cy="0"/>
        </a:xfrm>
      </p:grpSpPr>
      <p:sp>
        <p:nvSpPr>
          <p:cNvPr id="433" name="Google Shape;433;p18"/>
          <p:cNvSpPr txBox="1"/>
          <p:nvPr/>
        </p:nvSpPr>
        <p:spPr>
          <a:xfrm>
            <a:off x="69276" y="4684988"/>
            <a:ext cx="739536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 CDC, </a:t>
            </a:r>
            <a:r>
              <a:rPr lang="en-US" sz="900" b="0" i="1" u="none" strike="noStrike" cap="none">
                <a:solidFill>
                  <a:srgbClr val="000000"/>
                </a:solidFill>
                <a:latin typeface="Arial"/>
                <a:ea typeface="Arial"/>
                <a:cs typeface="Arial"/>
                <a:sym typeface="Arial"/>
              </a:rPr>
              <a:t>National Hospital Ambulatory Care Survey</a:t>
            </a:r>
            <a:r>
              <a:rPr lang="en-US" sz="900" b="0" i="0" u="none" strike="noStrike" cap="none">
                <a:solidFill>
                  <a:srgbClr val="000000"/>
                </a:solidFill>
                <a:latin typeface="Arial"/>
                <a:ea typeface="Arial"/>
                <a:cs typeface="Arial"/>
                <a:sym typeface="Arial"/>
              </a:rPr>
              <a:t>, 2019.</a:t>
            </a:r>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baseline="30000">
                <a:solidFill>
                  <a:srgbClr val="000000"/>
                </a:solidFill>
                <a:latin typeface="Arial"/>
                <a:ea typeface="Arial"/>
                <a:cs typeface="Arial"/>
                <a:sym typeface="Arial"/>
              </a:rPr>
              <a:t>^</a:t>
            </a:r>
            <a:r>
              <a:rPr lang="en-US" sz="900" b="0" i="0" u="none" strike="noStrike" cap="none">
                <a:solidFill>
                  <a:srgbClr val="000000"/>
                </a:solidFill>
                <a:latin typeface="Arial"/>
                <a:ea typeface="Arial"/>
                <a:cs typeface="Arial"/>
                <a:sym typeface="Arial"/>
              </a:rPr>
              <a:t> Langabeer JR, </a:t>
            </a:r>
            <a:r>
              <a:rPr lang="en-US" sz="900" b="0" i="1" u="none" strike="noStrike" cap="none">
                <a:solidFill>
                  <a:srgbClr val="000000"/>
                </a:solidFill>
                <a:latin typeface="Arial"/>
                <a:ea typeface="Arial"/>
                <a:cs typeface="Arial"/>
                <a:sym typeface="Arial"/>
              </a:rPr>
              <a:t>et al</a:t>
            </a:r>
            <a:r>
              <a:rPr lang="en-US" sz="900" b="0" i="0" u="none" strike="noStrike" cap="none">
                <a:solidFill>
                  <a:srgbClr val="000000"/>
                </a:solidFill>
                <a:latin typeface="Arial"/>
                <a:ea typeface="Arial"/>
                <a:cs typeface="Arial"/>
                <a:sym typeface="Arial"/>
              </a:rPr>
              <a:t>. Prevalence and Charges of Opioid-Related Visits to US Emergency Departments. </a:t>
            </a:r>
            <a:r>
              <a:rPr lang="en-US" sz="900" b="0" i="1" u="none" strike="noStrike" cap="none">
                <a:solidFill>
                  <a:srgbClr val="000000"/>
                </a:solidFill>
                <a:latin typeface="Arial"/>
                <a:ea typeface="Arial"/>
                <a:cs typeface="Arial"/>
                <a:sym typeface="Arial"/>
              </a:rPr>
              <a:t>Drug and Alcohol Dependence</a:t>
            </a:r>
            <a:r>
              <a:rPr lang="en-US" sz="900" b="0" i="0" u="none" strike="noStrike" cap="none">
                <a:solidFill>
                  <a:srgbClr val="000000"/>
                </a:solidFill>
                <a:latin typeface="Arial"/>
                <a:ea typeface="Arial"/>
                <a:cs typeface="Arial"/>
                <a:sym typeface="Arial"/>
              </a:rPr>
              <a:t>, 2021.</a:t>
            </a:r>
            <a:endParaRPr/>
          </a:p>
        </p:txBody>
      </p:sp>
      <p:sp>
        <p:nvSpPr>
          <p:cNvPr id="9" name="Title 8">
            <a:extLst>
              <a:ext uri="{FF2B5EF4-FFF2-40B4-BE49-F238E27FC236}">
                <a16:creationId xmlns:a16="http://schemas.microsoft.com/office/drawing/2014/main" id="{7FC4EA3D-4F9D-E0EE-113A-01D55C4A0592}"/>
              </a:ext>
            </a:extLst>
          </p:cNvPr>
          <p:cNvSpPr>
            <a:spLocks noGrp="1"/>
          </p:cNvSpPr>
          <p:nvPr>
            <p:ph type="title"/>
          </p:nvPr>
        </p:nvSpPr>
        <p:spPr/>
        <p:txBody>
          <a:bodyPr/>
          <a:lstStyle/>
          <a:p>
            <a:r>
              <a:rPr lang="en-US" dirty="0"/>
              <a:t>Why quality improvement of the emergency care of patients with opioid use disorder?</a:t>
            </a:r>
            <a:br>
              <a:rPr lang="en-US" dirty="0"/>
            </a:br>
            <a:endParaRPr lang="en-US" dirty="0"/>
          </a:p>
        </p:txBody>
      </p:sp>
      <p:sp>
        <p:nvSpPr>
          <p:cNvPr id="437" name="Google Shape;437;p18"/>
          <p:cNvSpPr txBox="1">
            <a:spLocks noGrp="1"/>
          </p:cNvSpPr>
          <p:nvPr>
            <p:ph type="body" idx="4294967295"/>
          </p:nvPr>
        </p:nvSpPr>
        <p:spPr>
          <a:xfrm>
            <a:off x="2735263" y="1793875"/>
            <a:ext cx="6408737" cy="2263775"/>
          </a:xfrm>
          <a:prstGeom prst="rect">
            <a:avLst/>
          </a:prstGeom>
          <a:noFill/>
          <a:ln>
            <a:noFill/>
          </a:ln>
        </p:spPr>
        <p:txBody>
          <a:bodyPr spcFirstLastPara="1" wrap="square" lIns="91425" tIns="45700" rIns="91425" bIns="45700" anchor="t" anchorCtr="0">
            <a:noAutofit/>
          </a:bodyPr>
          <a:lstStyle/>
          <a:p>
            <a:pPr marL="600075" marR="0" lvl="1" indent="-257175" algn="l" rtl="0">
              <a:lnSpc>
                <a:spcPct val="90000"/>
              </a:lnSpc>
              <a:spcBef>
                <a:spcPts val="0"/>
              </a:spcBef>
              <a:spcAft>
                <a:spcPts val="0"/>
              </a:spcAft>
              <a:buClr>
                <a:srgbClr val="ED7D31"/>
              </a:buClr>
              <a:buSzPts val="1800"/>
              <a:buFont typeface="Noto Sans Symbols"/>
              <a:buChar char="✔"/>
            </a:pPr>
            <a:r>
              <a:rPr lang="en-US" sz="1800" b="0" i="0" u="none" strike="noStrike" cap="none" dirty="0">
                <a:solidFill>
                  <a:srgbClr val="000000"/>
                </a:solidFill>
                <a:latin typeface="Proxima Nova" panose="02000506030000020004" pitchFamily="50" charset="0"/>
                <a:ea typeface="Arial"/>
                <a:cs typeface="Arial"/>
                <a:sym typeface="Arial"/>
              </a:rPr>
              <a:t>~150 million emergency department visits in the US in 2019</a:t>
            </a:r>
            <a:r>
              <a:rPr lang="en-US" sz="1800" b="0" i="0" u="none" strike="noStrike" cap="none" baseline="30000" dirty="0">
                <a:solidFill>
                  <a:srgbClr val="000000"/>
                </a:solidFill>
                <a:latin typeface="Proxima Nova" panose="02000506030000020004" pitchFamily="50" charset="0"/>
                <a:ea typeface="Arial"/>
                <a:cs typeface="Arial"/>
                <a:sym typeface="Arial"/>
              </a:rPr>
              <a:t>*</a:t>
            </a:r>
            <a:endParaRPr dirty="0">
              <a:latin typeface="Proxima Nova" panose="02000506030000020004" pitchFamily="50" charset="0"/>
            </a:endParaRPr>
          </a:p>
          <a:p>
            <a:pPr marL="600075" marR="0" lvl="1" indent="-200025" algn="l" rtl="0">
              <a:lnSpc>
                <a:spcPct val="90000"/>
              </a:lnSpc>
              <a:spcBef>
                <a:spcPts val="375"/>
              </a:spcBef>
              <a:spcAft>
                <a:spcPts val="0"/>
              </a:spcAft>
              <a:buClr>
                <a:srgbClr val="ED7D31"/>
              </a:buClr>
              <a:buSzPts val="900"/>
              <a:buFont typeface="Noto Sans Symbols"/>
              <a:buNone/>
            </a:pPr>
            <a:endParaRPr sz="900" b="0" i="0" u="none" strike="noStrike" cap="none" dirty="0">
              <a:solidFill>
                <a:srgbClr val="000000"/>
              </a:solidFill>
              <a:latin typeface="Proxima Nova" panose="02000506030000020004" pitchFamily="50" charset="0"/>
              <a:ea typeface="Arial"/>
              <a:cs typeface="Arial"/>
              <a:sym typeface="Arial"/>
            </a:endParaRPr>
          </a:p>
          <a:p>
            <a:pPr marL="600075" marR="0" lvl="1" indent="-257175" algn="l" rtl="0">
              <a:lnSpc>
                <a:spcPct val="90000"/>
              </a:lnSpc>
              <a:spcBef>
                <a:spcPts val="375"/>
              </a:spcBef>
              <a:spcAft>
                <a:spcPts val="0"/>
              </a:spcAft>
              <a:buClr>
                <a:srgbClr val="ED7D31"/>
              </a:buClr>
              <a:buSzPts val="1800"/>
              <a:buFont typeface="Noto Sans Symbols"/>
              <a:buChar char="✔"/>
            </a:pPr>
            <a:r>
              <a:rPr lang="en-US" sz="1800" b="0" i="0" u="none" strike="noStrike" cap="none" dirty="0">
                <a:solidFill>
                  <a:srgbClr val="000000"/>
                </a:solidFill>
                <a:latin typeface="Proxima Nova" panose="02000506030000020004" pitchFamily="50" charset="0"/>
                <a:ea typeface="Arial"/>
                <a:cs typeface="Arial"/>
                <a:sym typeface="Arial"/>
              </a:rPr>
              <a:t>1 out of every 80 emergency department visits were related to opioids</a:t>
            </a:r>
            <a:r>
              <a:rPr lang="en-US" sz="1800" b="0" i="0" u="none" strike="noStrike" cap="none" baseline="30000" dirty="0">
                <a:solidFill>
                  <a:srgbClr val="000000"/>
                </a:solidFill>
                <a:latin typeface="Proxima Nova" panose="02000506030000020004" pitchFamily="50" charset="0"/>
                <a:ea typeface="Arial"/>
                <a:cs typeface="Arial"/>
                <a:sym typeface="Arial"/>
              </a:rPr>
              <a:t>^</a:t>
            </a:r>
            <a:endParaRPr dirty="0">
              <a:latin typeface="Proxima Nova" panose="02000506030000020004" pitchFamily="50" charset="0"/>
            </a:endParaRPr>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dirty="0">
                <a:solidFill>
                  <a:srgbClr val="000000"/>
                </a:solidFill>
                <a:latin typeface="Proxima Nova" panose="02000506030000020004" pitchFamily="50" charset="0"/>
                <a:ea typeface="Arial"/>
                <a:cs typeface="Arial"/>
                <a:sym typeface="Arial"/>
              </a:rPr>
              <a:t>27.5% for overdose</a:t>
            </a:r>
            <a:endParaRPr dirty="0">
              <a:latin typeface="Proxima Nova" panose="02000506030000020004" pitchFamily="50" charset="0"/>
            </a:endParaRPr>
          </a:p>
          <a:p>
            <a:pPr marL="600075" marR="0" lvl="1" indent="-200025" algn="l" rtl="0">
              <a:lnSpc>
                <a:spcPct val="90000"/>
              </a:lnSpc>
              <a:spcBef>
                <a:spcPts val="375"/>
              </a:spcBef>
              <a:spcAft>
                <a:spcPts val="0"/>
              </a:spcAft>
              <a:buClr>
                <a:srgbClr val="ED7D31"/>
              </a:buClr>
              <a:buSzPts val="900"/>
              <a:buFont typeface="Noto Sans Symbols"/>
              <a:buNone/>
            </a:pPr>
            <a:endParaRPr sz="900" b="0" i="0" u="none" strike="noStrike" cap="none" dirty="0">
              <a:solidFill>
                <a:srgbClr val="000000"/>
              </a:solidFill>
              <a:latin typeface="Proxima Nova" panose="02000506030000020004" pitchFamily="50" charset="0"/>
              <a:ea typeface="Arial"/>
              <a:cs typeface="Arial"/>
              <a:sym typeface="Arial"/>
            </a:endParaRPr>
          </a:p>
          <a:p>
            <a:pPr marL="600075" marR="0" lvl="1" indent="-257175" algn="l" rtl="0">
              <a:lnSpc>
                <a:spcPct val="90000"/>
              </a:lnSpc>
              <a:spcBef>
                <a:spcPts val="375"/>
              </a:spcBef>
              <a:spcAft>
                <a:spcPts val="0"/>
              </a:spcAft>
              <a:buClr>
                <a:srgbClr val="ED7D31"/>
              </a:buClr>
              <a:buSzPts val="1800"/>
              <a:buFont typeface="Noto Sans Symbols"/>
              <a:buChar char="✔"/>
            </a:pPr>
            <a:r>
              <a:rPr lang="en-US" sz="1800" b="0" i="0" u="none" strike="noStrike" cap="none" dirty="0">
                <a:solidFill>
                  <a:srgbClr val="000000"/>
                </a:solidFill>
                <a:latin typeface="Proxima Nova" panose="02000506030000020004" pitchFamily="50" charset="0"/>
                <a:ea typeface="Arial"/>
                <a:cs typeface="Arial"/>
                <a:sym typeface="Arial"/>
              </a:rPr>
              <a:t>Representing about $5 billion in medical care bills</a:t>
            </a:r>
            <a:r>
              <a:rPr lang="en-US" sz="1800" b="0" i="0" u="none" strike="noStrike" cap="none" baseline="30000" dirty="0">
                <a:solidFill>
                  <a:srgbClr val="000000"/>
                </a:solidFill>
                <a:latin typeface="Proxima Nova" panose="02000506030000020004" pitchFamily="50" charset="0"/>
                <a:ea typeface="Arial"/>
                <a:cs typeface="Arial"/>
                <a:sym typeface="Arial"/>
              </a:rPr>
              <a:t>^</a:t>
            </a:r>
            <a:endParaRPr dirty="0">
              <a:latin typeface="Proxima Nova" panose="02000506030000020004" pitchFamily="50" charset="0"/>
            </a:endParaRPr>
          </a:p>
          <a:p>
            <a:pPr marL="257175" lvl="0" indent="-142875" algn="l" rtl="0">
              <a:lnSpc>
                <a:spcPct val="85000"/>
              </a:lnSpc>
              <a:spcBef>
                <a:spcPts val="400"/>
              </a:spcBef>
              <a:spcAft>
                <a:spcPts val="0"/>
              </a:spcAft>
              <a:buClr>
                <a:schemeClr val="dk1"/>
              </a:buClr>
              <a:buSzPts val="1800"/>
              <a:buNone/>
            </a:pPr>
            <a:endParaRPr dirty="0">
              <a:latin typeface="Proxima Nova" panose="02000506030000020004" pitchFamily="50" charset="0"/>
            </a:endParaRPr>
          </a:p>
        </p:txBody>
      </p:sp>
      <p:grpSp>
        <p:nvGrpSpPr>
          <p:cNvPr id="2" name="Group 1">
            <a:extLst>
              <a:ext uri="{FF2B5EF4-FFF2-40B4-BE49-F238E27FC236}">
                <a16:creationId xmlns:a16="http://schemas.microsoft.com/office/drawing/2014/main" id="{EC0D4268-CCA5-B426-BB84-6060284FBCE1}"/>
              </a:ext>
            </a:extLst>
          </p:cNvPr>
          <p:cNvGrpSpPr/>
          <p:nvPr/>
        </p:nvGrpSpPr>
        <p:grpSpPr>
          <a:xfrm>
            <a:off x="135731" y="1967406"/>
            <a:ext cx="2264225" cy="1917058"/>
            <a:chOff x="479775" y="4222700"/>
            <a:chExt cx="2368061" cy="1578707"/>
          </a:xfrm>
        </p:grpSpPr>
        <p:grpSp>
          <p:nvGrpSpPr>
            <p:cNvPr id="3" name="Group 2">
              <a:extLst>
                <a:ext uri="{FF2B5EF4-FFF2-40B4-BE49-F238E27FC236}">
                  <a16:creationId xmlns:a16="http://schemas.microsoft.com/office/drawing/2014/main" id="{D906311C-A86A-2DC1-563E-D9148F6D8ABE}"/>
                </a:ext>
              </a:extLst>
            </p:cNvPr>
            <p:cNvGrpSpPr/>
            <p:nvPr/>
          </p:nvGrpSpPr>
          <p:grpSpPr>
            <a:xfrm>
              <a:off x="479775" y="4222700"/>
              <a:ext cx="2368061" cy="1578707"/>
              <a:chOff x="5014476" y="2278214"/>
              <a:chExt cx="1446042" cy="964028"/>
            </a:xfrm>
          </p:grpSpPr>
          <p:graphicFrame>
            <p:nvGraphicFramePr>
              <p:cNvPr id="7" name="Diagram 6">
                <a:extLst>
                  <a:ext uri="{FF2B5EF4-FFF2-40B4-BE49-F238E27FC236}">
                    <a16:creationId xmlns:a16="http://schemas.microsoft.com/office/drawing/2014/main" id="{EFAF4A3D-DE70-1921-B51E-F8EBD3D0530F}"/>
                  </a:ext>
                </a:extLst>
              </p:cNvPr>
              <p:cNvGraphicFramePr/>
              <p:nvPr>
                <p:extLst>
                  <p:ext uri="{D42A27DB-BD31-4B8C-83A1-F6EECF244321}">
                    <p14:modId xmlns:p14="http://schemas.microsoft.com/office/powerpoint/2010/main" val="688093004"/>
                  </p:ext>
                </p:extLst>
              </p:nvPr>
            </p:nvGraphicFramePr>
            <p:xfrm>
              <a:off x="5014476" y="2278214"/>
              <a:ext cx="1446042" cy="964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5-Point Star 16">
                <a:extLst>
                  <a:ext uri="{FF2B5EF4-FFF2-40B4-BE49-F238E27FC236}">
                    <a16:creationId xmlns:a16="http://schemas.microsoft.com/office/drawing/2014/main" id="{A5D41331-64A7-C149-139E-D86F08454CCB}"/>
                  </a:ext>
                </a:extLst>
              </p:cNvPr>
              <p:cNvSpPr/>
              <p:nvPr/>
            </p:nvSpPr>
            <p:spPr>
              <a:xfrm>
                <a:off x="5636744" y="2712977"/>
                <a:ext cx="201278" cy="158545"/>
              </a:xfrm>
              <a:prstGeom prst="star5">
                <a:avLst/>
              </a:prstGeom>
              <a:solidFill>
                <a:srgbClr val="FFC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8D9DC179-55B0-FF00-D774-699F64D72177}"/>
                </a:ext>
              </a:extLst>
            </p:cNvPr>
            <p:cNvSpPr txBox="1"/>
            <p:nvPr/>
          </p:nvSpPr>
          <p:spPr>
            <a:xfrm>
              <a:off x="1251771" y="4504085"/>
              <a:ext cx="815836" cy="228110"/>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rPr>
                <a:t>Evidence</a:t>
              </a:r>
            </a:p>
          </p:txBody>
        </p:sp>
        <p:sp>
          <p:nvSpPr>
            <p:cNvPr id="5" name="TextBox 4">
              <a:extLst>
                <a:ext uri="{FF2B5EF4-FFF2-40B4-BE49-F238E27FC236}">
                  <a16:creationId xmlns:a16="http://schemas.microsoft.com/office/drawing/2014/main" id="{E5DA4332-0A0B-5D8A-FAE8-713D08CFD8AC}"/>
                </a:ext>
              </a:extLst>
            </p:cNvPr>
            <p:cNvSpPr txBox="1"/>
            <p:nvPr/>
          </p:nvSpPr>
          <p:spPr>
            <a:xfrm>
              <a:off x="704761" y="5194310"/>
              <a:ext cx="815836" cy="228110"/>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rPr>
                <a:t>Impact</a:t>
              </a:r>
              <a:endParaRPr kumimoji="0" lang="en-US" sz="825"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endParaRPr>
            </a:p>
          </p:txBody>
        </p:sp>
        <p:sp>
          <p:nvSpPr>
            <p:cNvPr id="6" name="TextBox 5">
              <a:extLst>
                <a:ext uri="{FF2B5EF4-FFF2-40B4-BE49-F238E27FC236}">
                  <a16:creationId xmlns:a16="http://schemas.microsoft.com/office/drawing/2014/main" id="{446AC0F3-F564-9793-EBF2-116DAE6193ED}"/>
                </a:ext>
              </a:extLst>
            </p:cNvPr>
            <p:cNvSpPr txBox="1"/>
            <p:nvPr/>
          </p:nvSpPr>
          <p:spPr>
            <a:xfrm>
              <a:off x="1750112" y="5207894"/>
              <a:ext cx="1013983" cy="228110"/>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rPr>
                <a:t>Opportunity</a:t>
              </a:r>
              <a:endParaRPr kumimoji="0" lang="en-US" sz="825" b="1" i="0" u="none" strike="noStrike" kern="1200" cap="none" spc="0" normalizeH="0" baseline="0" noProof="0" dirty="0">
                <a:ln>
                  <a:noFill/>
                </a:ln>
                <a:solidFill>
                  <a:prstClr val="black"/>
                </a:solidFill>
                <a:effectLst/>
                <a:uLnTx/>
                <a:uFillTx/>
                <a:latin typeface="Calibri" panose="020F0502020204030204"/>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6" name="Google Shape;456;p19"/>
          <p:cNvSpPr txBox="1">
            <a:spLocks noGrp="1"/>
          </p:cNvSpPr>
          <p:nvPr>
            <p:ph type="body" idx="4294967295"/>
          </p:nvPr>
        </p:nvSpPr>
        <p:spPr>
          <a:xfrm>
            <a:off x="2019638" y="1817411"/>
            <a:ext cx="2867025" cy="2163762"/>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0"/>
              </a:spcBef>
              <a:spcAft>
                <a:spcPts val="0"/>
              </a:spcAft>
              <a:buClr>
                <a:schemeClr val="dk1"/>
              </a:buClr>
              <a:buSzPts val="1800"/>
              <a:buNone/>
            </a:pPr>
            <a:r>
              <a:rPr lang="en-US" b="1" i="1" u="sng" dirty="0">
                <a:latin typeface="Proxima Nova" panose="02000506030000020004" pitchFamily="50" charset="0"/>
                <a:ea typeface="Arial"/>
                <a:cs typeface="Arial"/>
                <a:sym typeface="Arial"/>
              </a:rPr>
              <a:t>Harm reduction</a:t>
            </a:r>
            <a:endParaRPr dirty="0">
              <a:latin typeface="Proxima Nova" panose="02000506030000020004" pitchFamily="50" charset="0"/>
            </a:endParaRPr>
          </a:p>
          <a:p>
            <a:pPr marL="257175" lvl="0" indent="-250825" algn="l" rtl="0">
              <a:lnSpc>
                <a:spcPct val="110000"/>
              </a:lnSpc>
              <a:spcBef>
                <a:spcPts val="400"/>
              </a:spcBef>
              <a:spcAft>
                <a:spcPts val="0"/>
              </a:spcAft>
              <a:buClr>
                <a:schemeClr val="dk1"/>
              </a:buClr>
              <a:buSzPts val="100"/>
              <a:buFont typeface="Arial"/>
              <a:buNone/>
            </a:pPr>
            <a:endParaRPr sz="100" i="1" u="sng" dirty="0">
              <a:latin typeface="Proxima Nova" panose="02000506030000020004" pitchFamily="50" charset="0"/>
              <a:ea typeface="Arial"/>
              <a:cs typeface="Arial"/>
              <a:sym typeface="Arial"/>
            </a:endParaRPr>
          </a:p>
          <a:p>
            <a:pPr marL="365760" lvl="1" indent="-182880" algn="l" rtl="0">
              <a:lnSpc>
                <a:spcPct val="100000"/>
              </a:lnSpc>
              <a:spcBef>
                <a:spcPts val="0"/>
              </a:spcBef>
              <a:spcAft>
                <a:spcPts val="0"/>
              </a:spcAft>
              <a:buClr>
                <a:schemeClr val="dk1"/>
              </a:buClr>
              <a:buSzPts val="1600"/>
              <a:buFont typeface="Arial"/>
              <a:buChar char="•"/>
            </a:pPr>
            <a:r>
              <a:rPr lang="en-US" sz="1600" dirty="0">
                <a:latin typeface="Proxima Nova" panose="02000506030000020004" pitchFamily="50" charset="0"/>
                <a:ea typeface="Arial"/>
                <a:cs typeface="Arial"/>
                <a:sym typeface="Arial"/>
              </a:rPr>
              <a:t>Improving access to the opioid reversal medication naloxone</a:t>
            </a:r>
            <a:endParaRPr dirty="0">
              <a:latin typeface="Proxima Nova" panose="02000506030000020004" pitchFamily="50" charset="0"/>
            </a:endParaRPr>
          </a:p>
          <a:p>
            <a:pPr marL="365760" lvl="1" indent="-157480" algn="l" rtl="0">
              <a:lnSpc>
                <a:spcPct val="100000"/>
              </a:lnSpc>
              <a:spcBef>
                <a:spcPts val="0"/>
              </a:spcBef>
              <a:spcAft>
                <a:spcPts val="0"/>
              </a:spcAft>
              <a:buClr>
                <a:schemeClr val="dk1"/>
              </a:buClr>
              <a:buSzPts val="400"/>
              <a:buFont typeface="Arial"/>
              <a:buNone/>
            </a:pPr>
            <a:endParaRPr sz="400" dirty="0">
              <a:latin typeface="Proxima Nova" panose="02000506030000020004" pitchFamily="50" charset="0"/>
              <a:ea typeface="Arial"/>
              <a:cs typeface="Arial"/>
              <a:sym typeface="Arial"/>
            </a:endParaRPr>
          </a:p>
          <a:p>
            <a:pPr marL="365760" lvl="1" indent="-182880" algn="l" rtl="0">
              <a:lnSpc>
                <a:spcPct val="100000"/>
              </a:lnSpc>
              <a:spcBef>
                <a:spcPts val="0"/>
              </a:spcBef>
              <a:spcAft>
                <a:spcPts val="0"/>
              </a:spcAft>
              <a:buClr>
                <a:schemeClr val="dk1"/>
              </a:buClr>
              <a:buSzPts val="1600"/>
              <a:buFont typeface="Arial"/>
              <a:buChar char="•"/>
            </a:pPr>
            <a:r>
              <a:rPr lang="en-US" sz="1600" dirty="0">
                <a:latin typeface="Proxima Nova" panose="02000506030000020004" pitchFamily="50" charset="0"/>
                <a:ea typeface="Arial"/>
                <a:cs typeface="Arial"/>
                <a:sym typeface="Arial"/>
              </a:rPr>
              <a:t>Emergency department </a:t>
            </a:r>
            <a:r>
              <a:rPr lang="en-US" sz="1600" b="1" dirty="0">
                <a:solidFill>
                  <a:schemeClr val="accent2"/>
                </a:solidFill>
                <a:latin typeface="Proxima Nova" panose="02000506030000020004" pitchFamily="50" charset="0"/>
                <a:ea typeface="Arial"/>
                <a:cs typeface="Arial"/>
                <a:sym typeface="Arial"/>
              </a:rPr>
              <a:t>take home naloxone programs</a:t>
            </a:r>
            <a:r>
              <a:rPr lang="en-US" sz="1600" baseline="30000" dirty="0">
                <a:solidFill>
                  <a:schemeClr val="accent2"/>
                </a:solidFill>
                <a:latin typeface="Proxima Nova" panose="02000506030000020004" pitchFamily="50" charset="0"/>
                <a:ea typeface="Arial"/>
                <a:cs typeface="Arial"/>
                <a:sym typeface="Arial"/>
              </a:rPr>
              <a:t>*</a:t>
            </a:r>
            <a:endParaRPr dirty="0">
              <a:latin typeface="Proxima Nova" panose="02000506030000020004" pitchFamily="50" charset="0"/>
            </a:endParaRPr>
          </a:p>
          <a:p>
            <a:pPr marL="257175" lvl="0" indent="-142875" algn="l" rtl="0">
              <a:lnSpc>
                <a:spcPct val="85000"/>
              </a:lnSpc>
              <a:spcBef>
                <a:spcPts val="400"/>
              </a:spcBef>
              <a:spcAft>
                <a:spcPts val="0"/>
              </a:spcAft>
              <a:buClr>
                <a:schemeClr val="dk1"/>
              </a:buClr>
              <a:buSzPts val="1800"/>
              <a:buNone/>
            </a:pPr>
            <a:endParaRPr dirty="0">
              <a:latin typeface="Proxima Nova" panose="02000506030000020004" pitchFamily="50" charset="0"/>
            </a:endParaRPr>
          </a:p>
        </p:txBody>
      </p:sp>
      <p:grpSp>
        <p:nvGrpSpPr>
          <p:cNvPr id="472" name="Google Shape;472;p19"/>
          <p:cNvGrpSpPr/>
          <p:nvPr/>
        </p:nvGrpSpPr>
        <p:grpSpPr>
          <a:xfrm>
            <a:off x="4966732" y="1510018"/>
            <a:ext cx="3892283" cy="2651194"/>
            <a:chOff x="5054867" y="1446490"/>
            <a:chExt cx="3670581" cy="2363510"/>
          </a:xfrm>
        </p:grpSpPr>
        <p:pic>
          <p:nvPicPr>
            <p:cNvPr id="473" name="Google Shape;473;p19"/>
            <p:cNvPicPr preferRelativeResize="0"/>
            <p:nvPr/>
          </p:nvPicPr>
          <p:blipFill rotWithShape="1">
            <a:blip r:embed="rId3">
              <a:alphaModFix/>
            </a:blip>
            <a:srcRect/>
            <a:stretch/>
          </p:blipFill>
          <p:spPr>
            <a:xfrm>
              <a:off x="5054867" y="1491592"/>
              <a:ext cx="3670581" cy="2318408"/>
            </a:xfrm>
            <a:prstGeom prst="rect">
              <a:avLst/>
            </a:prstGeom>
            <a:noFill/>
            <a:ln w="9525" cap="flat" cmpd="sng">
              <a:solidFill>
                <a:schemeClr val="dk1"/>
              </a:solidFill>
              <a:prstDash val="solid"/>
              <a:round/>
              <a:headEnd type="none" w="sm" len="sm"/>
              <a:tailEnd type="none" w="sm" len="sm"/>
            </a:ln>
          </p:spPr>
        </p:pic>
        <p:sp>
          <p:nvSpPr>
            <p:cNvPr id="474" name="Google Shape;474;p19"/>
            <p:cNvSpPr txBox="1"/>
            <p:nvPr/>
          </p:nvSpPr>
          <p:spPr>
            <a:xfrm>
              <a:off x="6712357" y="1446490"/>
              <a:ext cx="190500" cy="200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700"/>
                <a:buFont typeface="Arial"/>
                <a:buNone/>
              </a:pPr>
              <a:r>
                <a:rPr lang="en-US" sz="700" b="0" i="0" u="none" strike="noStrike" cap="none">
                  <a:solidFill>
                    <a:schemeClr val="lt1"/>
                  </a:solidFill>
                  <a:latin typeface="Arial"/>
                  <a:ea typeface="Arial"/>
                  <a:cs typeface="Arial"/>
                  <a:sym typeface="Arial"/>
                </a:rPr>
                <a:t>^</a:t>
              </a:r>
              <a:endParaRPr/>
            </a:p>
          </p:txBody>
        </p:sp>
      </p:grpSp>
      <p:sp>
        <p:nvSpPr>
          <p:cNvPr id="475" name="Google Shape;475;p19"/>
          <p:cNvSpPr txBox="1"/>
          <p:nvPr/>
        </p:nvSpPr>
        <p:spPr>
          <a:xfrm>
            <a:off x="0" y="4651698"/>
            <a:ext cx="750451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 Papp J, </a:t>
            </a:r>
            <a:r>
              <a:rPr lang="en-US" sz="800" b="0" i="1" u="none" strike="noStrike" cap="none">
                <a:solidFill>
                  <a:srgbClr val="000000"/>
                </a:solidFill>
                <a:latin typeface="Arial"/>
                <a:ea typeface="Arial"/>
                <a:cs typeface="Arial"/>
                <a:sym typeface="Arial"/>
              </a:rPr>
              <a:t>et al</a:t>
            </a:r>
            <a:r>
              <a:rPr lang="en-US" sz="800" b="0" i="0" u="none" strike="noStrike" cap="none">
                <a:solidFill>
                  <a:srgbClr val="000000"/>
                </a:solidFill>
                <a:latin typeface="Arial"/>
                <a:ea typeface="Arial"/>
                <a:cs typeface="Arial"/>
                <a:sym typeface="Arial"/>
              </a:rPr>
              <a:t>. Protocol for Take-home Naloxone In Multicentre Emergency (TIME) Settings: Feasibility Study. </a:t>
            </a:r>
            <a:r>
              <a:rPr lang="en-US" sz="800" b="0" i="1" u="none" strike="noStrike" cap="none">
                <a:solidFill>
                  <a:srgbClr val="000000"/>
                </a:solidFill>
                <a:latin typeface="Arial"/>
                <a:ea typeface="Arial"/>
                <a:cs typeface="Arial"/>
                <a:sym typeface="Arial"/>
              </a:rPr>
              <a:t>BMC Health Services Research</a:t>
            </a:r>
            <a:r>
              <a:rPr lang="en-US" sz="800" b="0" i="0" u="none" strike="noStrike" cap="none">
                <a:solidFill>
                  <a:srgbClr val="000000"/>
                </a:solidFill>
                <a:latin typeface="Arial"/>
                <a:ea typeface="Arial"/>
                <a:cs typeface="Arial"/>
                <a:sym typeface="Arial"/>
              </a:rPr>
              <a:t>, 2019.</a:t>
            </a:r>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  Eswaran V, </a:t>
            </a:r>
            <a:r>
              <a:rPr lang="en-US" sz="800" b="0" i="1" u="none" strike="noStrike" cap="none">
                <a:solidFill>
                  <a:srgbClr val="000000"/>
                </a:solidFill>
                <a:latin typeface="Arial"/>
                <a:ea typeface="Arial"/>
                <a:cs typeface="Arial"/>
                <a:sym typeface="Arial"/>
              </a:rPr>
              <a:t>et al</a:t>
            </a:r>
            <a:r>
              <a:rPr lang="en-US" sz="800" b="0" i="0" u="none" strike="noStrike" cap="none">
                <a:solidFill>
                  <a:srgbClr val="000000"/>
                </a:solidFill>
                <a:latin typeface="Arial"/>
                <a:ea typeface="Arial"/>
                <a:cs typeface="Arial"/>
                <a:sym typeface="Arial"/>
              </a:rPr>
              <a:t>. Take-Home Naloxone Program Implementation: Lessons Learned from Seven Chicago-Area Hospitals. </a:t>
            </a:r>
            <a:r>
              <a:rPr lang="en-US" sz="800" b="0" i="1" u="none" strike="noStrike" cap="none">
                <a:solidFill>
                  <a:srgbClr val="000000"/>
                </a:solidFill>
                <a:latin typeface="Arial"/>
                <a:ea typeface="Arial"/>
                <a:cs typeface="Arial"/>
                <a:sym typeface="Arial"/>
              </a:rPr>
              <a:t>Annals of Emergency Medicine</a:t>
            </a:r>
            <a:r>
              <a:rPr lang="en-US" sz="800" b="0" i="0" u="none" strike="noStrike" cap="none">
                <a:solidFill>
                  <a:srgbClr val="000000"/>
                </a:solidFill>
                <a:latin typeface="Arial"/>
                <a:ea typeface="Arial"/>
                <a:cs typeface="Arial"/>
                <a:sym typeface="Arial"/>
              </a:rPr>
              <a:t>, 2020.</a:t>
            </a:r>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baseline="30000">
                <a:solidFill>
                  <a:srgbClr val="000000"/>
                </a:solidFill>
                <a:latin typeface="Arial"/>
                <a:ea typeface="Arial"/>
                <a:cs typeface="Arial"/>
                <a:sym typeface="Arial"/>
              </a:rPr>
              <a:t>^</a:t>
            </a:r>
            <a:r>
              <a:rPr lang="en-US" sz="800" b="0" i="0" u="none" strike="noStrike" cap="none">
                <a:solidFill>
                  <a:srgbClr val="000000"/>
                </a:solidFill>
                <a:latin typeface="Arial"/>
                <a:ea typeface="Arial"/>
                <a:cs typeface="Arial"/>
                <a:sym typeface="Arial"/>
              </a:rPr>
              <a:t> CDC: </a:t>
            </a:r>
            <a:r>
              <a:rPr lang="en-US" sz="8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https://www.cdc.gov/opioids/naloxone/factsheets/pdf/naloxone_factsheet_emergencydepartment.pdf</a:t>
            </a:r>
            <a:r>
              <a:rPr lang="en-US" sz="800" b="0" i="0" u="none" strike="noStrike" cap="none">
                <a:solidFill>
                  <a:srgbClr val="000000"/>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04A839BE-B4BE-D243-1CCB-D55F1FAAEBD3}"/>
              </a:ext>
            </a:extLst>
          </p:cNvPr>
          <p:cNvGrpSpPr/>
          <p:nvPr/>
        </p:nvGrpSpPr>
        <p:grpSpPr>
          <a:xfrm>
            <a:off x="0" y="1877086"/>
            <a:ext cx="2264225" cy="1917058"/>
            <a:chOff x="479775" y="4222700"/>
            <a:chExt cx="2368061" cy="1578707"/>
          </a:xfrm>
        </p:grpSpPr>
        <p:grpSp>
          <p:nvGrpSpPr>
            <p:cNvPr id="3" name="Group 2">
              <a:extLst>
                <a:ext uri="{FF2B5EF4-FFF2-40B4-BE49-F238E27FC236}">
                  <a16:creationId xmlns:a16="http://schemas.microsoft.com/office/drawing/2014/main" id="{1966068C-B7C7-9A87-680A-49DA62CCAD79}"/>
                </a:ext>
              </a:extLst>
            </p:cNvPr>
            <p:cNvGrpSpPr/>
            <p:nvPr/>
          </p:nvGrpSpPr>
          <p:grpSpPr>
            <a:xfrm>
              <a:off x="479775" y="4222700"/>
              <a:ext cx="2368061" cy="1578707"/>
              <a:chOff x="5014476" y="2278214"/>
              <a:chExt cx="1446042" cy="964028"/>
            </a:xfrm>
          </p:grpSpPr>
          <p:graphicFrame>
            <p:nvGraphicFramePr>
              <p:cNvPr id="7" name="Diagram 6">
                <a:extLst>
                  <a:ext uri="{FF2B5EF4-FFF2-40B4-BE49-F238E27FC236}">
                    <a16:creationId xmlns:a16="http://schemas.microsoft.com/office/drawing/2014/main" id="{4A80E23F-C0DA-3865-4FB5-A30467319CD6}"/>
                  </a:ext>
                </a:extLst>
              </p:cNvPr>
              <p:cNvGraphicFramePr/>
              <p:nvPr>
                <p:extLst>
                  <p:ext uri="{D42A27DB-BD31-4B8C-83A1-F6EECF244321}">
                    <p14:modId xmlns:p14="http://schemas.microsoft.com/office/powerpoint/2010/main" val="256151650"/>
                  </p:ext>
                </p:extLst>
              </p:nvPr>
            </p:nvGraphicFramePr>
            <p:xfrm>
              <a:off x="5014476" y="2278214"/>
              <a:ext cx="1446042" cy="9640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5-Point Star 16">
                <a:extLst>
                  <a:ext uri="{FF2B5EF4-FFF2-40B4-BE49-F238E27FC236}">
                    <a16:creationId xmlns:a16="http://schemas.microsoft.com/office/drawing/2014/main" id="{657977E4-FF3F-E3B8-E352-206E77E5CD98}"/>
                  </a:ext>
                </a:extLst>
              </p:cNvPr>
              <p:cNvSpPr/>
              <p:nvPr/>
            </p:nvSpPr>
            <p:spPr>
              <a:xfrm>
                <a:off x="5636744" y="2712977"/>
                <a:ext cx="201278" cy="158545"/>
              </a:xfrm>
              <a:prstGeom prst="star5">
                <a:avLst/>
              </a:prstGeom>
              <a:solidFill>
                <a:srgbClr val="FFC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endParaRPr>
              </a:p>
            </p:txBody>
          </p:sp>
        </p:grpSp>
        <p:sp>
          <p:nvSpPr>
            <p:cNvPr id="4" name="TextBox 3">
              <a:extLst>
                <a:ext uri="{FF2B5EF4-FFF2-40B4-BE49-F238E27FC236}">
                  <a16:creationId xmlns:a16="http://schemas.microsoft.com/office/drawing/2014/main" id="{2F647ED4-7676-90F4-8B7E-15ED4F506C04}"/>
                </a:ext>
              </a:extLst>
            </p:cNvPr>
            <p:cNvSpPr txBox="1"/>
            <p:nvPr/>
          </p:nvSpPr>
          <p:spPr>
            <a:xfrm>
              <a:off x="1251771" y="4504085"/>
              <a:ext cx="815836" cy="228110"/>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Calibri" panose="020F0502020204030204"/>
                  <a:ea typeface="+mn-ea"/>
                </a:rPr>
                <a:t>Evidence</a:t>
              </a:r>
            </a:p>
          </p:txBody>
        </p:sp>
        <p:sp>
          <p:nvSpPr>
            <p:cNvPr id="5" name="TextBox 4">
              <a:extLst>
                <a:ext uri="{FF2B5EF4-FFF2-40B4-BE49-F238E27FC236}">
                  <a16:creationId xmlns:a16="http://schemas.microsoft.com/office/drawing/2014/main" id="{597BEBC3-FD52-30AD-AD2A-3ADCA2B8A44F}"/>
                </a:ext>
              </a:extLst>
            </p:cNvPr>
            <p:cNvSpPr txBox="1"/>
            <p:nvPr/>
          </p:nvSpPr>
          <p:spPr>
            <a:xfrm>
              <a:off x="704761" y="5194310"/>
              <a:ext cx="815836" cy="228110"/>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rPr>
                <a:t>Impact</a:t>
              </a:r>
              <a:endParaRPr kumimoji="0" lang="en-US" sz="825"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endParaRPr>
            </a:p>
          </p:txBody>
        </p:sp>
        <p:sp>
          <p:nvSpPr>
            <p:cNvPr id="6" name="TextBox 5">
              <a:extLst>
                <a:ext uri="{FF2B5EF4-FFF2-40B4-BE49-F238E27FC236}">
                  <a16:creationId xmlns:a16="http://schemas.microsoft.com/office/drawing/2014/main" id="{807E2B74-E83B-8C28-E714-E68887D0B79D}"/>
                </a:ext>
              </a:extLst>
            </p:cNvPr>
            <p:cNvSpPr txBox="1"/>
            <p:nvPr/>
          </p:nvSpPr>
          <p:spPr>
            <a:xfrm>
              <a:off x="1750112" y="5207894"/>
              <a:ext cx="1013983" cy="228110"/>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rPr>
                <a:t>Opportunity</a:t>
              </a:r>
              <a:endParaRPr kumimoji="0" lang="en-US" sz="825" b="1"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endParaRPr>
            </a:p>
          </p:txBody>
        </p:sp>
      </p:grpSp>
      <p:sp>
        <p:nvSpPr>
          <p:cNvPr id="12" name="Title 8">
            <a:extLst>
              <a:ext uri="{FF2B5EF4-FFF2-40B4-BE49-F238E27FC236}">
                <a16:creationId xmlns:a16="http://schemas.microsoft.com/office/drawing/2014/main" id="{A30BAEEF-4653-A3E5-7D36-1BD192E831BF}"/>
              </a:ext>
            </a:extLst>
          </p:cNvPr>
          <p:cNvSpPr>
            <a:spLocks noGrp="1"/>
          </p:cNvSpPr>
          <p:nvPr>
            <p:ph type="title"/>
          </p:nvPr>
        </p:nvSpPr>
        <p:spPr>
          <a:xfrm>
            <a:off x="685800" y="685800"/>
            <a:ext cx="7772400" cy="604838"/>
          </a:xfrm>
        </p:spPr>
        <p:txBody>
          <a:bodyPr/>
          <a:lstStyle/>
          <a:p>
            <a:r>
              <a:rPr lang="en-US" dirty="0"/>
              <a:t>Why quality improvement of the emergency care of patients with opioid use disorder?</a:t>
            </a:r>
            <a:br>
              <a:rPr lang="en-US" dirty="0"/>
            </a:br>
            <a:endParaRPr lang="en-US" dirty="0"/>
          </a:p>
        </p:txBody>
      </p:sp>
      <p:pic>
        <p:nvPicPr>
          <p:cNvPr id="13" name="Google Shape;320;p9" descr="Text&#10;&#10;Description automatically generated">
            <a:extLst>
              <a:ext uri="{FF2B5EF4-FFF2-40B4-BE49-F238E27FC236}">
                <a16:creationId xmlns:a16="http://schemas.microsoft.com/office/drawing/2014/main" id="{CEE81A03-C88B-5E15-EB98-50C7BDBC4F5D}"/>
              </a:ext>
            </a:extLst>
          </p:cNvPr>
          <p:cNvPicPr preferRelativeResize="0"/>
          <p:nvPr/>
        </p:nvPicPr>
        <p:blipFill rotWithShape="1">
          <a:blip r:embed="rId10">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500"/>
                                        <p:tgtEl>
                                          <p:spTgt spid="47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2" name="Title 1">
            <a:extLst>
              <a:ext uri="{FF2B5EF4-FFF2-40B4-BE49-F238E27FC236}">
                <a16:creationId xmlns:a16="http://schemas.microsoft.com/office/drawing/2014/main" id="{F0DD2687-46CD-83AF-315E-B21C22A3ADF0}"/>
              </a:ext>
            </a:extLst>
          </p:cNvPr>
          <p:cNvSpPr>
            <a:spLocks noGrp="1"/>
          </p:cNvSpPr>
          <p:nvPr>
            <p:ph type="title"/>
          </p:nvPr>
        </p:nvSpPr>
        <p:spPr>
          <a:xfrm>
            <a:off x="1157100" y="1224164"/>
            <a:ext cx="6829800" cy="1918605"/>
          </a:xfrm>
          <a:solidFill>
            <a:schemeClr val="accent2"/>
          </a:solidFill>
        </p:spPr>
        <p:txBody>
          <a:bodyPr/>
          <a:lstStyle/>
          <a:p>
            <a:pPr marL="0" lvl="0" indent="0" algn="ctr" rtl="0">
              <a:lnSpc>
                <a:spcPct val="85000"/>
              </a:lnSpc>
              <a:spcBef>
                <a:spcPts val="0"/>
              </a:spcBef>
              <a:spcAft>
                <a:spcPts val="0"/>
              </a:spcAft>
              <a:buClr>
                <a:srgbClr val="000000"/>
              </a:buClr>
              <a:buSzPts val="1600"/>
              <a:buNone/>
            </a:pPr>
            <a:r>
              <a:rPr lang="en-US" dirty="0"/>
              <a:t>Introduction and Background</a:t>
            </a:r>
            <a:br>
              <a:rPr lang="en-US" dirty="0"/>
            </a:br>
            <a:br>
              <a:rPr lang="en-US" dirty="0"/>
            </a:br>
            <a:r>
              <a:rPr lang="en-US" sz="1400" b="1" dirty="0">
                <a:latin typeface="Arial"/>
                <a:ea typeface="Arial"/>
                <a:cs typeface="Arial"/>
                <a:sym typeface="Arial"/>
              </a:rPr>
              <a:t>Chad M. Brummett, M.D.</a:t>
            </a:r>
            <a:br>
              <a:rPr lang="en-US" sz="1200" dirty="0"/>
            </a:br>
            <a:r>
              <a:rPr lang="en-US" sz="1050" b="0" i="0" u="none" strike="noStrike" dirty="0">
                <a:solidFill>
                  <a:schemeClr val="bg1"/>
                </a:solidFill>
                <a:latin typeface="Arial"/>
                <a:ea typeface="Arial"/>
                <a:cs typeface="Arial"/>
                <a:sym typeface="Arial"/>
              </a:rPr>
              <a:t>Senior Associate Chair for Research</a:t>
            </a:r>
            <a:br>
              <a:rPr lang="en-US" sz="1050" b="0" dirty="0">
                <a:solidFill>
                  <a:schemeClr val="bg1"/>
                </a:solidFill>
                <a:latin typeface="Arial"/>
                <a:ea typeface="Arial"/>
                <a:cs typeface="Arial"/>
                <a:sym typeface="Arial"/>
              </a:rPr>
            </a:br>
            <a:r>
              <a:rPr lang="en-US" sz="1050" b="0" i="0" u="none" strike="noStrike" dirty="0">
                <a:solidFill>
                  <a:schemeClr val="bg1"/>
                </a:solidFill>
                <a:latin typeface="Arial"/>
                <a:ea typeface="Arial"/>
                <a:cs typeface="Arial"/>
                <a:sym typeface="Arial"/>
              </a:rPr>
              <a:t>Bert N. </a:t>
            </a:r>
            <a:r>
              <a:rPr lang="en-US" sz="1050" b="0" i="0" u="none" strike="noStrike" dirty="0" err="1">
                <a:solidFill>
                  <a:schemeClr val="bg1"/>
                </a:solidFill>
                <a:latin typeface="Arial"/>
                <a:ea typeface="Arial"/>
                <a:cs typeface="Arial"/>
                <a:sym typeface="Arial"/>
              </a:rPr>
              <a:t>LaDu</a:t>
            </a:r>
            <a:r>
              <a:rPr lang="en-US" sz="1050" b="0" i="0" u="none" strike="noStrike" dirty="0">
                <a:solidFill>
                  <a:schemeClr val="bg1"/>
                </a:solidFill>
                <a:latin typeface="Arial"/>
                <a:ea typeface="Arial"/>
                <a:cs typeface="Arial"/>
                <a:sym typeface="Arial"/>
              </a:rPr>
              <a:t> Professor of Anesthesiology</a:t>
            </a:r>
            <a:br>
              <a:rPr lang="en-US" sz="1050" b="0" dirty="0">
                <a:solidFill>
                  <a:schemeClr val="bg1"/>
                </a:solidFill>
                <a:latin typeface="Arial"/>
                <a:ea typeface="Arial"/>
                <a:cs typeface="Arial"/>
                <a:sym typeface="Arial"/>
              </a:rPr>
            </a:br>
            <a:r>
              <a:rPr lang="en-US" sz="1050" b="0" i="0" u="none" strike="noStrike" dirty="0">
                <a:solidFill>
                  <a:schemeClr val="bg1"/>
                </a:solidFill>
                <a:latin typeface="Arial"/>
                <a:ea typeface="Arial"/>
                <a:cs typeface="Arial"/>
                <a:sym typeface="Arial"/>
              </a:rPr>
              <a:t>Division of Pain Medicine</a:t>
            </a:r>
            <a:br>
              <a:rPr lang="en-US" sz="1050" b="0" dirty="0">
                <a:solidFill>
                  <a:schemeClr val="bg1"/>
                </a:solidFill>
                <a:latin typeface="Arial"/>
                <a:ea typeface="Arial"/>
                <a:cs typeface="Arial"/>
                <a:sym typeface="Arial"/>
              </a:rPr>
            </a:br>
            <a:r>
              <a:rPr lang="en-US" sz="1050" b="0" i="0" u="none" strike="noStrike" dirty="0">
                <a:solidFill>
                  <a:schemeClr val="bg1"/>
                </a:solidFill>
                <a:latin typeface="Arial"/>
                <a:ea typeface="Arial"/>
                <a:cs typeface="Arial"/>
                <a:sym typeface="Arial"/>
              </a:rPr>
              <a:t>University of Michigan Medical School</a:t>
            </a:r>
            <a:br>
              <a:rPr lang="en-US" sz="1050" b="0" dirty="0">
                <a:solidFill>
                  <a:schemeClr val="bg1"/>
                </a:solidFill>
                <a:latin typeface="Arial"/>
                <a:ea typeface="Arial"/>
                <a:cs typeface="Arial"/>
                <a:sym typeface="Arial"/>
              </a:rPr>
            </a:br>
            <a:r>
              <a:rPr lang="en-US" sz="1050" b="0" i="0" u="sng" strike="noStrike" dirty="0">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www.michigan-OPEN.org</a:t>
            </a:r>
            <a:r>
              <a:rPr lang="en-US" sz="1050" b="0" i="0" u="none" strike="noStrike" dirty="0">
                <a:solidFill>
                  <a:schemeClr val="bg1"/>
                </a:solidFill>
                <a:latin typeface="Arial"/>
                <a:ea typeface="Arial"/>
                <a:cs typeface="Arial"/>
                <a:sym typeface="Arial"/>
              </a:rPr>
              <a:t> </a:t>
            </a:r>
            <a:br>
              <a:rPr lang="en-US" sz="1050" b="0" dirty="0">
                <a:solidFill>
                  <a:schemeClr val="bg1"/>
                </a:solidFill>
                <a:latin typeface="Arial"/>
                <a:ea typeface="Arial"/>
                <a:cs typeface="Arial"/>
                <a:sym typeface="Arial"/>
              </a:rPr>
            </a:br>
            <a:r>
              <a:rPr lang="en-US" sz="1050" b="0" i="0" u="sng" strike="noStrike" dirty="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http://medicine.umich.edu/dept/pain-research</a:t>
            </a:r>
            <a:br>
              <a:rPr lang="en-US" sz="1050" b="0" dirty="0">
                <a:solidFill>
                  <a:schemeClr val="bg1"/>
                </a:solidFill>
                <a:latin typeface="Arial"/>
                <a:ea typeface="Arial"/>
                <a:cs typeface="Arial"/>
                <a:sym typeface="Arial"/>
              </a:rPr>
            </a:br>
            <a:r>
              <a:rPr lang="en-US" sz="1050" b="0" i="0" u="none" strike="noStrike" dirty="0">
                <a:solidFill>
                  <a:schemeClr val="bg1"/>
                </a:solidFill>
                <a:latin typeface="Arial"/>
                <a:ea typeface="Arial"/>
                <a:cs typeface="Arial"/>
                <a:sym typeface="Arial"/>
              </a:rPr>
              <a:t>Twitter:  @drchadb</a:t>
            </a:r>
            <a:br>
              <a:rPr lang="en-US" sz="2800" b="0" dirty="0">
                <a:solidFill>
                  <a:schemeClr val="bg1"/>
                </a:solidFill>
                <a:latin typeface="Arial"/>
                <a:ea typeface="Arial"/>
                <a:cs typeface="Arial"/>
                <a:sym typeface="Arial"/>
              </a:rPr>
            </a:br>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0"/>
          <p:cNvSpPr txBox="1">
            <a:spLocks noGrp="1"/>
          </p:cNvSpPr>
          <p:nvPr>
            <p:ph type="title"/>
          </p:nvPr>
        </p:nvSpPr>
        <p:spPr>
          <a:xfrm>
            <a:off x="685800" y="481063"/>
            <a:ext cx="7772400" cy="604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2800"/>
              <a:buFont typeface="Arial"/>
              <a:buNone/>
            </a:pPr>
            <a:r>
              <a:rPr lang="en-US" b="1" i="0" u="none" strike="noStrike" cap="none" dirty="0">
                <a:solidFill>
                  <a:schemeClr val="tx1"/>
                </a:solidFill>
                <a:latin typeface="Proxima Nova Extrabold" panose="02000506030000020004" pitchFamily="50" charset="0"/>
                <a:ea typeface="Arial"/>
                <a:cs typeface="Arial"/>
                <a:sym typeface="Arial"/>
              </a:rPr>
              <a:t>Why </a:t>
            </a:r>
            <a:r>
              <a:rPr lang="en-US" b="1" i="1" u="none" strike="noStrike" cap="none" dirty="0">
                <a:solidFill>
                  <a:schemeClr val="tx1"/>
                </a:solidFill>
                <a:latin typeface="Proxima Nova Extrabold" panose="02000506030000020004" pitchFamily="50" charset="0"/>
                <a:ea typeface="Arial"/>
                <a:cs typeface="Arial"/>
                <a:sym typeface="Arial"/>
              </a:rPr>
              <a:t>quality improvement </a:t>
            </a:r>
            <a:r>
              <a:rPr lang="en-US" b="1" i="0" u="none" strike="noStrike" cap="none" dirty="0">
                <a:solidFill>
                  <a:schemeClr val="tx1"/>
                </a:solidFill>
                <a:latin typeface="Proxima Nova Extrabold" panose="02000506030000020004" pitchFamily="50" charset="0"/>
                <a:ea typeface="Arial"/>
                <a:cs typeface="Arial"/>
                <a:sym typeface="Arial"/>
              </a:rPr>
              <a:t>of the emergency care of patients with opioid use disorder?</a:t>
            </a:r>
            <a:endParaRPr dirty="0">
              <a:solidFill>
                <a:schemeClr val="tx1"/>
              </a:solidFill>
              <a:latin typeface="Proxima Nova Extrabold" panose="02000506030000020004" pitchFamily="50" charset="0"/>
            </a:endParaRPr>
          </a:p>
        </p:txBody>
      </p:sp>
      <p:pic>
        <p:nvPicPr>
          <p:cNvPr id="482" name="Google Shape;482;p20"/>
          <p:cNvPicPr preferRelativeResize="0"/>
          <p:nvPr/>
        </p:nvPicPr>
        <p:blipFill rotWithShape="1">
          <a:blip r:embed="rId3">
            <a:alphaModFix/>
          </a:blip>
          <a:srcRect/>
          <a:stretch/>
        </p:blipFill>
        <p:spPr>
          <a:xfrm>
            <a:off x="2027145" y="1331438"/>
            <a:ext cx="2875233" cy="588939"/>
          </a:xfrm>
          <a:prstGeom prst="rect">
            <a:avLst/>
          </a:prstGeom>
          <a:noFill/>
          <a:ln w="9525" cap="flat" cmpd="sng">
            <a:solidFill>
              <a:schemeClr val="dk1"/>
            </a:solidFill>
            <a:prstDash val="solid"/>
            <a:round/>
            <a:headEnd type="none" w="sm" len="sm"/>
            <a:tailEnd type="none" w="sm" len="sm"/>
          </a:ln>
        </p:spPr>
      </p:pic>
      <p:sp>
        <p:nvSpPr>
          <p:cNvPr id="483" name="Google Shape;483;p20"/>
          <p:cNvSpPr/>
          <p:nvPr/>
        </p:nvSpPr>
        <p:spPr>
          <a:xfrm>
            <a:off x="2859695" y="3194968"/>
            <a:ext cx="6131823"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sng" strike="noStrike" cap="none">
                <a:solidFill>
                  <a:srgbClr val="000000"/>
                </a:solidFill>
                <a:latin typeface="Arial"/>
                <a:ea typeface="Arial"/>
                <a:cs typeface="Arial"/>
                <a:sym typeface="Arial"/>
              </a:rPr>
              <a:t>High short-term mortality</a:t>
            </a:r>
            <a:r>
              <a:rPr lang="en-US" sz="1800" b="1" i="1" u="none" strike="noStrike" cap="none">
                <a:solidFill>
                  <a:srgbClr val="000000"/>
                </a:solidFill>
                <a:latin typeface="Arial"/>
                <a:ea typeface="Arial"/>
                <a:cs typeface="Arial"/>
                <a:sym typeface="Arial"/>
              </a:rPr>
              <a:t> </a:t>
            </a:r>
            <a:r>
              <a:rPr lang="en-US" sz="1800" b="1" i="0" u="none" strike="noStrike" cap="none">
                <a:solidFill>
                  <a:srgbClr val="000000"/>
                </a:solidFill>
                <a:latin typeface="Arial"/>
                <a:ea typeface="Arial"/>
                <a:cs typeface="Arial"/>
                <a:sym typeface="Arial"/>
              </a:rPr>
              <a:t>risk!</a:t>
            </a:r>
            <a:endParaRPr/>
          </a:p>
          <a:p>
            <a:pPr marL="0" marR="0" lvl="0" indent="0" algn="l" rtl="0">
              <a:lnSpc>
                <a:spcPct val="100000"/>
              </a:lnSpc>
              <a:spcBef>
                <a:spcPts val="0"/>
              </a:spcBef>
              <a:spcAft>
                <a:spcPts val="0"/>
              </a:spcAft>
              <a:buClr>
                <a:srgbClr val="000000"/>
              </a:buClr>
              <a:buSzPts val="300"/>
              <a:buFont typeface="Arial"/>
              <a:buNone/>
            </a:pPr>
            <a:endParaRPr sz="300" b="1" i="0" u="none" strike="noStrike" cap="none">
              <a:solidFill>
                <a:srgbClr val="000000"/>
              </a:solidFill>
              <a:latin typeface="Arial"/>
              <a:ea typeface="Arial"/>
              <a:cs typeface="Arial"/>
              <a:sym typeface="Arial"/>
            </a:endParaRPr>
          </a:p>
          <a:p>
            <a:pPr marL="274320" marR="0" lvl="4" indent="-182880" algn="l" rtl="0">
              <a:lnSpc>
                <a:spcPct val="100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Of all patients </a:t>
            </a:r>
            <a:r>
              <a:rPr lang="en-US" sz="1600" b="1" i="0" u="sng" strike="noStrike" cap="none">
                <a:solidFill>
                  <a:srgbClr val="000000"/>
                </a:solidFill>
                <a:latin typeface="Arial"/>
                <a:ea typeface="Arial"/>
                <a:cs typeface="Arial"/>
                <a:sym typeface="Arial"/>
              </a:rPr>
              <a:t>discharged from the ED</a:t>
            </a:r>
            <a:r>
              <a:rPr lang="en-US" sz="1600" b="1" i="0" u="none" strike="noStrike" cap="none">
                <a:solidFill>
                  <a:srgbClr val="000000"/>
                </a:solidFill>
                <a:latin typeface="Arial"/>
                <a:ea typeface="Arial"/>
                <a:cs typeface="Arial"/>
                <a:sym typeface="Arial"/>
              </a:rPr>
              <a:t> with a </a:t>
            </a:r>
            <a:r>
              <a:rPr lang="en-US" sz="1600" b="1" i="0" u="sng" strike="noStrike" cap="none">
                <a:solidFill>
                  <a:srgbClr val="000000"/>
                </a:solidFill>
                <a:latin typeface="Arial"/>
                <a:ea typeface="Arial"/>
                <a:cs typeface="Arial"/>
                <a:sym typeface="Arial"/>
              </a:rPr>
              <a:t>diagnosis of opioid overdose</a:t>
            </a:r>
            <a:r>
              <a:rPr lang="en-US" sz="1600" b="1" i="0" u="none" strike="noStrike" cap="none">
                <a:solidFill>
                  <a:srgbClr val="000000"/>
                </a:solidFill>
                <a:latin typeface="Arial"/>
                <a:ea typeface="Arial"/>
                <a:cs typeface="Arial"/>
                <a:sym typeface="Arial"/>
              </a:rPr>
              <a:t> in the state of Massachusetts</a:t>
            </a:r>
            <a:endParaRPr/>
          </a:p>
          <a:p>
            <a:pPr marL="214313" marR="0" lvl="0" indent="-195263" algn="l" rtl="0">
              <a:lnSpc>
                <a:spcPct val="100000"/>
              </a:lnSpc>
              <a:spcBef>
                <a:spcPts val="0"/>
              </a:spcBef>
              <a:spcAft>
                <a:spcPts val="0"/>
              </a:spcAft>
              <a:buClr>
                <a:srgbClr val="000000"/>
              </a:buClr>
              <a:buSzPts val="300"/>
              <a:buFont typeface="Arial"/>
              <a:buNone/>
            </a:pPr>
            <a:endParaRPr sz="300" b="1" i="0" u="none" strike="noStrike" cap="none">
              <a:solidFill>
                <a:srgbClr val="000000"/>
              </a:solidFill>
              <a:latin typeface="Arial"/>
              <a:ea typeface="Arial"/>
              <a:cs typeface="Arial"/>
              <a:sym typeface="Arial"/>
            </a:endParaRPr>
          </a:p>
          <a:p>
            <a:pPr marL="731520" marR="0" lvl="3" indent="-342900" algn="l" rtl="0">
              <a:lnSpc>
                <a:spcPct val="100000"/>
              </a:lnSpc>
              <a:spcBef>
                <a:spcPts val="0"/>
              </a:spcBef>
              <a:spcAft>
                <a:spcPts val="0"/>
              </a:spcAft>
              <a:buClr>
                <a:srgbClr val="000000"/>
              </a:buClr>
              <a:buSzPts val="1400"/>
              <a:buFont typeface="Noto Sans Symbols"/>
              <a:buChar char="❖"/>
            </a:pPr>
            <a:r>
              <a:rPr lang="en-US" sz="1400" b="1" i="0" u="none" strike="noStrike" cap="none">
                <a:solidFill>
                  <a:srgbClr val="000000"/>
                </a:solidFill>
                <a:latin typeface="Arial"/>
                <a:ea typeface="Arial"/>
                <a:cs typeface="Arial"/>
                <a:sym typeface="Arial"/>
              </a:rPr>
              <a:t>0.25% (29) died within </a:t>
            </a:r>
            <a:r>
              <a:rPr lang="en-US" sz="1400" b="1" i="1" u="none" strike="noStrike" cap="none">
                <a:solidFill>
                  <a:srgbClr val="000000"/>
                </a:solidFill>
                <a:latin typeface="Arial"/>
                <a:ea typeface="Arial"/>
                <a:cs typeface="Arial"/>
                <a:sym typeface="Arial"/>
              </a:rPr>
              <a:t>2 days</a:t>
            </a:r>
            <a:endParaRPr/>
          </a:p>
          <a:p>
            <a:pPr marL="731520" marR="0" lvl="3" indent="-342900" algn="l" rtl="0">
              <a:lnSpc>
                <a:spcPct val="100000"/>
              </a:lnSpc>
              <a:spcBef>
                <a:spcPts val="0"/>
              </a:spcBef>
              <a:spcAft>
                <a:spcPts val="0"/>
              </a:spcAft>
              <a:buClr>
                <a:srgbClr val="000000"/>
              </a:buClr>
              <a:buSzPts val="1400"/>
              <a:buFont typeface="Noto Sans Symbols"/>
              <a:buChar char="❖"/>
            </a:pPr>
            <a:r>
              <a:rPr lang="en-US" sz="1400" b="1" i="0" u="none" strike="noStrike" cap="none">
                <a:solidFill>
                  <a:srgbClr val="000000"/>
                </a:solidFill>
                <a:latin typeface="Arial"/>
                <a:ea typeface="Arial"/>
                <a:cs typeface="Arial"/>
                <a:sym typeface="Arial"/>
              </a:rPr>
              <a:t>1.1% (130) died within </a:t>
            </a:r>
            <a:r>
              <a:rPr lang="en-US" sz="1400" b="1" i="1" u="none" strike="noStrike" cap="none">
                <a:solidFill>
                  <a:srgbClr val="000000"/>
                </a:solidFill>
                <a:latin typeface="Arial"/>
                <a:ea typeface="Arial"/>
                <a:cs typeface="Arial"/>
                <a:sym typeface="Arial"/>
              </a:rPr>
              <a:t>1 month</a:t>
            </a:r>
            <a:endParaRPr/>
          </a:p>
          <a:p>
            <a:pPr marL="731520" marR="0" lvl="3" indent="-342900" algn="l" rtl="0">
              <a:lnSpc>
                <a:spcPct val="100000"/>
              </a:lnSpc>
              <a:spcBef>
                <a:spcPts val="0"/>
              </a:spcBef>
              <a:spcAft>
                <a:spcPts val="0"/>
              </a:spcAft>
              <a:buClr>
                <a:srgbClr val="000000"/>
              </a:buClr>
              <a:buSzPts val="1400"/>
              <a:buFont typeface="Noto Sans Symbols"/>
              <a:buChar char="❖"/>
            </a:pPr>
            <a:r>
              <a:rPr lang="en-US" sz="1400" b="1" i="0" u="none" strike="noStrike" cap="none">
                <a:solidFill>
                  <a:srgbClr val="000000"/>
                </a:solidFill>
                <a:latin typeface="Arial"/>
                <a:ea typeface="Arial"/>
                <a:cs typeface="Arial"/>
                <a:sym typeface="Arial"/>
              </a:rPr>
              <a:t>5.5% (635) died within </a:t>
            </a:r>
            <a:r>
              <a:rPr lang="en-US" sz="1400" b="1" i="1" u="none" strike="noStrike" cap="none">
                <a:solidFill>
                  <a:srgbClr val="000000"/>
                </a:solidFill>
                <a:latin typeface="Arial"/>
                <a:ea typeface="Arial"/>
                <a:cs typeface="Arial"/>
                <a:sym typeface="Arial"/>
              </a:rPr>
              <a:t>1 year</a:t>
            </a:r>
            <a:endParaRPr/>
          </a:p>
        </p:txBody>
      </p:sp>
      <p:pic>
        <p:nvPicPr>
          <p:cNvPr id="486" name="Google Shape;486;p20"/>
          <p:cNvPicPr preferRelativeResize="0"/>
          <p:nvPr/>
        </p:nvPicPr>
        <p:blipFill rotWithShape="1">
          <a:blip r:embed="rId4">
            <a:alphaModFix/>
          </a:blip>
          <a:srcRect/>
          <a:stretch/>
        </p:blipFill>
        <p:spPr>
          <a:xfrm>
            <a:off x="4079081" y="1887429"/>
            <a:ext cx="4754191" cy="1164192"/>
          </a:xfrm>
          <a:prstGeom prst="rect">
            <a:avLst/>
          </a:prstGeom>
          <a:noFill/>
          <a:ln w="9525" cap="flat" cmpd="sng">
            <a:solidFill>
              <a:schemeClr val="dk1"/>
            </a:solidFill>
            <a:prstDash val="solid"/>
            <a:round/>
            <a:headEnd type="none" w="sm" len="sm"/>
            <a:tailEnd type="none" w="sm" len="sm"/>
          </a:ln>
        </p:spPr>
      </p:pic>
      <p:grpSp>
        <p:nvGrpSpPr>
          <p:cNvPr id="9" name="Group 8">
            <a:extLst>
              <a:ext uri="{FF2B5EF4-FFF2-40B4-BE49-F238E27FC236}">
                <a16:creationId xmlns:a16="http://schemas.microsoft.com/office/drawing/2014/main" id="{FA9A13BD-0066-9049-894C-3C8DE2FDD8E7}"/>
              </a:ext>
            </a:extLst>
          </p:cNvPr>
          <p:cNvGrpSpPr/>
          <p:nvPr/>
        </p:nvGrpSpPr>
        <p:grpSpPr>
          <a:xfrm>
            <a:off x="152482" y="2093092"/>
            <a:ext cx="2264225" cy="1917058"/>
            <a:chOff x="479775" y="4222700"/>
            <a:chExt cx="2368061" cy="1578707"/>
          </a:xfrm>
        </p:grpSpPr>
        <p:grpSp>
          <p:nvGrpSpPr>
            <p:cNvPr id="10" name="Group 9">
              <a:extLst>
                <a:ext uri="{FF2B5EF4-FFF2-40B4-BE49-F238E27FC236}">
                  <a16:creationId xmlns:a16="http://schemas.microsoft.com/office/drawing/2014/main" id="{39D8A920-FFF1-9758-252A-814C7192B944}"/>
                </a:ext>
              </a:extLst>
            </p:cNvPr>
            <p:cNvGrpSpPr/>
            <p:nvPr/>
          </p:nvGrpSpPr>
          <p:grpSpPr>
            <a:xfrm>
              <a:off x="479775" y="4222700"/>
              <a:ext cx="2368061" cy="1578707"/>
              <a:chOff x="5014476" y="2278214"/>
              <a:chExt cx="1446042" cy="964028"/>
            </a:xfrm>
          </p:grpSpPr>
          <p:graphicFrame>
            <p:nvGraphicFramePr>
              <p:cNvPr id="14" name="Diagram 13">
                <a:extLst>
                  <a:ext uri="{FF2B5EF4-FFF2-40B4-BE49-F238E27FC236}">
                    <a16:creationId xmlns:a16="http://schemas.microsoft.com/office/drawing/2014/main" id="{FAAFFDCA-DD19-7B48-71F8-1DD8A09BEA35}"/>
                  </a:ext>
                </a:extLst>
              </p:cNvPr>
              <p:cNvGraphicFramePr/>
              <p:nvPr>
                <p:extLst>
                  <p:ext uri="{D42A27DB-BD31-4B8C-83A1-F6EECF244321}">
                    <p14:modId xmlns:p14="http://schemas.microsoft.com/office/powerpoint/2010/main" val="1060136195"/>
                  </p:ext>
                </p:extLst>
              </p:nvPr>
            </p:nvGraphicFramePr>
            <p:xfrm>
              <a:off x="5014476" y="2278214"/>
              <a:ext cx="1446042" cy="9640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5-Point Star 16">
                <a:extLst>
                  <a:ext uri="{FF2B5EF4-FFF2-40B4-BE49-F238E27FC236}">
                    <a16:creationId xmlns:a16="http://schemas.microsoft.com/office/drawing/2014/main" id="{F1323514-D532-EA0A-7E5E-3ED622D64F98}"/>
                  </a:ext>
                </a:extLst>
              </p:cNvPr>
              <p:cNvSpPr/>
              <p:nvPr/>
            </p:nvSpPr>
            <p:spPr>
              <a:xfrm>
                <a:off x="5636744" y="2712977"/>
                <a:ext cx="201278" cy="158545"/>
              </a:xfrm>
              <a:prstGeom prst="star5">
                <a:avLst/>
              </a:prstGeom>
              <a:solidFill>
                <a:srgbClr val="FFC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202F514-4EF8-72BE-AB97-A89A48144C53}"/>
                </a:ext>
              </a:extLst>
            </p:cNvPr>
            <p:cNvSpPr txBox="1"/>
            <p:nvPr/>
          </p:nvSpPr>
          <p:spPr>
            <a:xfrm>
              <a:off x="1251771" y="4504085"/>
              <a:ext cx="815836" cy="228110"/>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rPr>
                <a:t>Evidence</a:t>
              </a:r>
            </a:p>
          </p:txBody>
        </p:sp>
        <p:sp>
          <p:nvSpPr>
            <p:cNvPr id="12" name="TextBox 11">
              <a:extLst>
                <a:ext uri="{FF2B5EF4-FFF2-40B4-BE49-F238E27FC236}">
                  <a16:creationId xmlns:a16="http://schemas.microsoft.com/office/drawing/2014/main" id="{C2FE43EF-88FE-C07D-4AE7-D4D0235CC83D}"/>
                </a:ext>
              </a:extLst>
            </p:cNvPr>
            <p:cNvSpPr txBox="1"/>
            <p:nvPr/>
          </p:nvSpPr>
          <p:spPr>
            <a:xfrm>
              <a:off x="704761" y="5194310"/>
              <a:ext cx="815836" cy="228110"/>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rPr>
                <a:t>Impact</a:t>
              </a:r>
              <a:endParaRPr kumimoji="0" lang="en-US" sz="825" b="1" i="0" u="none" strike="noStrike" kern="1200" cap="none" spc="0" normalizeH="0" baseline="0" noProof="0" dirty="0">
                <a:ln>
                  <a:noFill/>
                </a:ln>
                <a:solidFill>
                  <a:prstClr val="black"/>
                </a:solidFill>
                <a:effectLst/>
                <a:uLnTx/>
                <a:uFillTx/>
                <a:latin typeface="Calibri" panose="020F0502020204030204"/>
                <a:ea typeface="+mn-ea"/>
              </a:endParaRPr>
            </a:p>
          </p:txBody>
        </p:sp>
        <p:sp>
          <p:nvSpPr>
            <p:cNvPr id="13" name="TextBox 12">
              <a:extLst>
                <a:ext uri="{FF2B5EF4-FFF2-40B4-BE49-F238E27FC236}">
                  <a16:creationId xmlns:a16="http://schemas.microsoft.com/office/drawing/2014/main" id="{52CA34D0-C9B1-60BA-4F8C-6CAD1F3F9474}"/>
                </a:ext>
              </a:extLst>
            </p:cNvPr>
            <p:cNvSpPr txBox="1"/>
            <p:nvPr/>
          </p:nvSpPr>
          <p:spPr>
            <a:xfrm>
              <a:off x="1750112" y="5207894"/>
              <a:ext cx="1013983" cy="228110"/>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rPr>
                <a:t>Opportunity</a:t>
              </a:r>
              <a:endParaRPr kumimoji="0" lang="en-US" sz="825"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endParaRPr>
            </a:p>
          </p:txBody>
        </p:sp>
      </p:grpSp>
      <p:pic>
        <p:nvPicPr>
          <p:cNvPr id="2" name="Google Shape;320;p9" descr="Text&#10;&#10;Description automatically generated">
            <a:extLst>
              <a:ext uri="{FF2B5EF4-FFF2-40B4-BE49-F238E27FC236}">
                <a16:creationId xmlns:a16="http://schemas.microsoft.com/office/drawing/2014/main" id="{FB4CD62E-5D32-60BB-30F7-D4E3783DB266}"/>
              </a:ext>
            </a:extLst>
          </p:cNvPr>
          <p:cNvPicPr preferRelativeResize="0"/>
          <p:nvPr/>
        </p:nvPicPr>
        <p:blipFill rotWithShape="1">
          <a:blip r:embed="rId10">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1000"/>
                                        <p:tgtEl>
                                          <p:spTgt spid="48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86"/>
                                        </p:tgtEl>
                                        <p:attrNameLst>
                                          <p:attrName>style.visibility</p:attrName>
                                        </p:attrNameLst>
                                      </p:cBhvr>
                                      <p:to>
                                        <p:strVal val="visible"/>
                                      </p:to>
                                    </p:set>
                                    <p:animEffect transition="in" filter="fade">
                                      <p:cBhvr>
                                        <p:cTn id="11" dur="500"/>
                                        <p:tgtEl>
                                          <p:spTgt spid="486"/>
                                        </p:tgtEl>
                                      </p:cBhvr>
                                    </p:animEffect>
                                  </p:childTnLst>
                                </p:cTn>
                              </p:par>
                            </p:childTnLst>
                          </p:cTn>
                        </p:par>
                        <p:par>
                          <p:cTn id="12" fill="hold">
                            <p:stCondLst>
                              <p:cond delay="1500"/>
                            </p:stCondLst>
                            <p:childTnLst>
                              <p:par>
                                <p:cTn id="13" presetID="10" presetClass="entr" presetSubtype="0" fill="hold" nodeType="afterEffect">
                                  <p:stCondLst>
                                    <p:cond delay="1000"/>
                                  </p:stCondLst>
                                  <p:childTnLst>
                                    <p:set>
                                      <p:cBhvr>
                                        <p:cTn id="14" dur="1" fill="hold">
                                          <p:stCondLst>
                                            <p:cond delay="0"/>
                                          </p:stCondLst>
                                        </p:cTn>
                                        <p:tgtEl>
                                          <p:spTgt spid="483"/>
                                        </p:tgtEl>
                                        <p:attrNameLst>
                                          <p:attrName>style.visibility</p:attrName>
                                        </p:attrNameLst>
                                      </p:cBhvr>
                                      <p:to>
                                        <p:strVal val="visible"/>
                                      </p:to>
                                    </p:set>
                                    <p:animEffect transition="in" filter="fade">
                                      <p:cBhvr>
                                        <p:cTn id="15" dur="500"/>
                                        <p:tgtEl>
                                          <p:spTgt spid="48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21"/>
          <p:cNvPicPr preferRelativeResize="0"/>
          <p:nvPr/>
        </p:nvPicPr>
        <p:blipFill rotWithShape="1">
          <a:blip r:embed="rId3">
            <a:alphaModFix/>
          </a:blip>
          <a:srcRect t="-7467" r="-3234" b="-10816"/>
          <a:stretch/>
        </p:blipFill>
        <p:spPr>
          <a:xfrm>
            <a:off x="3534891" y="2194563"/>
            <a:ext cx="3290581" cy="1184609"/>
          </a:xfrm>
          <a:prstGeom prst="rect">
            <a:avLst/>
          </a:prstGeom>
          <a:solidFill>
            <a:schemeClr val="lt1"/>
          </a:solidFill>
          <a:ln w="9525" cap="flat" cmpd="sng">
            <a:solidFill>
              <a:schemeClr val="dk1"/>
            </a:solidFill>
            <a:prstDash val="solid"/>
            <a:round/>
            <a:headEnd type="none" w="sm" len="sm"/>
            <a:tailEnd type="none" w="sm" len="sm"/>
          </a:ln>
        </p:spPr>
      </p:pic>
      <p:sp>
        <p:nvSpPr>
          <p:cNvPr id="505" name="Google Shape;505;p21"/>
          <p:cNvSpPr txBox="1"/>
          <p:nvPr/>
        </p:nvSpPr>
        <p:spPr>
          <a:xfrm>
            <a:off x="4336671" y="1838379"/>
            <a:ext cx="2011627"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1" u="none" strike="noStrike" cap="none">
                <a:solidFill>
                  <a:srgbClr val="000000"/>
                </a:solidFill>
                <a:latin typeface="Arial"/>
                <a:ea typeface="Arial"/>
                <a:cs typeface="Arial"/>
                <a:sym typeface="Arial"/>
              </a:rPr>
              <a:t>Est</a:t>
            </a:r>
            <a:r>
              <a:rPr lang="en-US" sz="2100" b="1" i="0" u="none" strike="noStrike" cap="none">
                <a:solidFill>
                  <a:srgbClr val="000000"/>
                </a:solidFill>
                <a:latin typeface="Arial"/>
                <a:ea typeface="Arial"/>
                <a:cs typeface="Arial"/>
                <a:sym typeface="Arial"/>
              </a:rPr>
              <a:t>. 2015</a:t>
            </a:r>
            <a:endParaRPr/>
          </a:p>
        </p:txBody>
      </p:sp>
      <p:sp>
        <p:nvSpPr>
          <p:cNvPr id="506" name="Google Shape;506;p21"/>
          <p:cNvSpPr/>
          <p:nvPr/>
        </p:nvSpPr>
        <p:spPr>
          <a:xfrm>
            <a:off x="2556940" y="917102"/>
            <a:ext cx="711200" cy="3553523"/>
          </a:xfrm>
          <a:prstGeom prst="leftBrace">
            <a:avLst>
              <a:gd name="adj1" fmla="val 51388"/>
              <a:gd name="adj2" fmla="val 50000"/>
            </a:avLst>
          </a:prstGeom>
          <a:noFill/>
          <a:ln w="952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507" name="Google Shape;507;p21"/>
          <p:cNvSpPr txBox="1"/>
          <p:nvPr/>
        </p:nvSpPr>
        <p:spPr>
          <a:xfrm>
            <a:off x="177038" y="2217542"/>
            <a:ext cx="2464563"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Learning Collaborative</a:t>
            </a:r>
            <a:endParaRPr/>
          </a:p>
        </p:txBody>
      </p:sp>
      <p:grpSp>
        <p:nvGrpSpPr>
          <p:cNvPr id="508" name="Google Shape;508;p21"/>
          <p:cNvGrpSpPr/>
          <p:nvPr/>
        </p:nvGrpSpPr>
        <p:grpSpPr>
          <a:xfrm>
            <a:off x="3285075" y="970773"/>
            <a:ext cx="3553840" cy="3553522"/>
            <a:chOff x="3352801" y="1294358"/>
            <a:chExt cx="4738453" cy="4738029"/>
          </a:xfrm>
        </p:grpSpPr>
        <p:sp>
          <p:nvSpPr>
            <p:cNvPr id="509" name="Google Shape;509;p21"/>
            <p:cNvSpPr/>
            <p:nvPr/>
          </p:nvSpPr>
          <p:spPr>
            <a:xfrm rot="-5400000">
              <a:off x="3353013" y="1294146"/>
              <a:ext cx="4738029" cy="4738453"/>
            </a:xfrm>
            <a:prstGeom prst="blockArc">
              <a:avLst>
                <a:gd name="adj1" fmla="val 10800000"/>
                <a:gd name="adj2" fmla="val 21588793"/>
                <a:gd name="adj3" fmla="val 3001"/>
              </a:avLst>
            </a:prstGeom>
            <a:solidFill>
              <a:schemeClr val="accent1"/>
            </a:solidFill>
            <a:ln>
              <a:noFill/>
            </a:ln>
            <a:effectLst>
              <a:outerShdw blurRad="381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0"/>
                <a:buFont typeface="Arial"/>
                <a:buNone/>
              </a:pPr>
              <a:endParaRPr sz="1650" b="0" i="0" u="none" strike="noStrike" cap="none">
                <a:solidFill>
                  <a:srgbClr val="000000"/>
                </a:solidFill>
                <a:latin typeface="Calibri"/>
                <a:ea typeface="Calibri"/>
                <a:cs typeface="Calibri"/>
                <a:sym typeface="Calibri"/>
              </a:endParaRPr>
            </a:p>
          </p:txBody>
        </p:sp>
        <p:cxnSp>
          <p:nvCxnSpPr>
            <p:cNvPr id="510" name="Google Shape;510;p21"/>
            <p:cNvCxnSpPr/>
            <p:nvPr/>
          </p:nvCxnSpPr>
          <p:spPr>
            <a:xfrm>
              <a:off x="5732873" y="1377012"/>
              <a:ext cx="171522" cy="0"/>
            </a:xfrm>
            <a:prstGeom prst="straightConnector1">
              <a:avLst/>
            </a:prstGeom>
            <a:noFill/>
            <a:ln w="76200" cap="flat" cmpd="sng">
              <a:solidFill>
                <a:schemeClr val="accent1"/>
              </a:solidFill>
              <a:prstDash val="solid"/>
              <a:round/>
              <a:headEnd type="none" w="sm" len="sm"/>
              <a:tailEnd type="stealth" w="med" len="med"/>
            </a:ln>
            <a:effectLst>
              <a:outerShdw blurRad="38100" dist="23000" dir="5400000" rotWithShape="0">
                <a:srgbClr val="000000">
                  <a:alpha val="34901"/>
                </a:srgbClr>
              </a:outerShdw>
            </a:effectLst>
          </p:spPr>
        </p:cxnSp>
      </p:grpSp>
      <p:grpSp>
        <p:nvGrpSpPr>
          <p:cNvPr id="511" name="Google Shape;511;p21"/>
          <p:cNvGrpSpPr/>
          <p:nvPr/>
        </p:nvGrpSpPr>
        <p:grpSpPr>
          <a:xfrm>
            <a:off x="3517953" y="970773"/>
            <a:ext cx="3553840" cy="3553522"/>
            <a:chOff x="3742325" y="1294358"/>
            <a:chExt cx="4738453" cy="4738029"/>
          </a:xfrm>
        </p:grpSpPr>
        <p:sp>
          <p:nvSpPr>
            <p:cNvPr id="512" name="Google Shape;512;p21"/>
            <p:cNvSpPr/>
            <p:nvPr/>
          </p:nvSpPr>
          <p:spPr>
            <a:xfrm rot="5400000" flipH="1">
              <a:off x="3742537" y="1294146"/>
              <a:ext cx="4738029" cy="4738453"/>
            </a:xfrm>
            <a:prstGeom prst="blockArc">
              <a:avLst>
                <a:gd name="adj1" fmla="val 10800000"/>
                <a:gd name="adj2" fmla="val 21588793"/>
                <a:gd name="adj3" fmla="val 3001"/>
              </a:avLst>
            </a:prstGeom>
            <a:solidFill>
              <a:schemeClr val="accent2"/>
            </a:solidFill>
            <a:ln>
              <a:noFill/>
            </a:ln>
            <a:effectLst>
              <a:outerShdw blurRad="381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0"/>
                <a:buFont typeface="Arial"/>
                <a:buNone/>
              </a:pPr>
              <a:endParaRPr sz="1650" b="0" i="0" u="none" strike="noStrike" cap="none">
                <a:solidFill>
                  <a:srgbClr val="000000"/>
                </a:solidFill>
                <a:latin typeface="Calibri"/>
                <a:ea typeface="Calibri"/>
                <a:cs typeface="Calibri"/>
                <a:sym typeface="Calibri"/>
              </a:endParaRPr>
            </a:p>
          </p:txBody>
        </p:sp>
        <p:cxnSp>
          <p:nvCxnSpPr>
            <p:cNvPr id="513" name="Google Shape;513;p21"/>
            <p:cNvCxnSpPr/>
            <p:nvPr/>
          </p:nvCxnSpPr>
          <p:spPr>
            <a:xfrm rot="10800000">
              <a:off x="5904395" y="5960833"/>
              <a:ext cx="85761" cy="0"/>
            </a:xfrm>
            <a:prstGeom prst="straightConnector1">
              <a:avLst/>
            </a:prstGeom>
            <a:noFill/>
            <a:ln w="76200" cap="flat" cmpd="sng">
              <a:solidFill>
                <a:schemeClr val="accent2"/>
              </a:solidFill>
              <a:prstDash val="solid"/>
              <a:round/>
              <a:headEnd type="none" w="sm" len="sm"/>
              <a:tailEnd type="stealth" w="med" len="med"/>
            </a:ln>
            <a:effectLst>
              <a:outerShdw blurRad="38100" dist="23000" dir="5400000" rotWithShape="0">
                <a:srgbClr val="000000">
                  <a:alpha val="34901"/>
                </a:srgbClr>
              </a:outerShdw>
            </a:effectLst>
          </p:spPr>
        </p:cxnSp>
      </p:grpSp>
      <p:sp>
        <p:nvSpPr>
          <p:cNvPr id="514" name="Google Shape;514;p21"/>
          <p:cNvSpPr/>
          <p:nvPr/>
        </p:nvSpPr>
        <p:spPr>
          <a:xfrm flipH="1">
            <a:off x="6056849" y="1032775"/>
            <a:ext cx="2114550" cy="1470887"/>
          </a:xfrm>
          <a:prstGeom prst="lightningBolt">
            <a:avLst/>
          </a:prstGeom>
          <a:solidFill>
            <a:srgbClr val="FFC0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515" name="Google Shape;515;p21"/>
          <p:cNvSpPr/>
          <p:nvPr/>
        </p:nvSpPr>
        <p:spPr>
          <a:xfrm>
            <a:off x="6941563" y="539403"/>
            <a:ext cx="1257300" cy="64633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Practice</a:t>
            </a:r>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Change</a:t>
            </a:r>
            <a:endParaRPr sz="1800" b="0" i="0" u="none" strike="noStrike" cap="none">
              <a:solidFill>
                <a:srgbClr val="000000"/>
              </a:solidFill>
              <a:latin typeface="Arial"/>
              <a:ea typeface="Arial"/>
              <a:cs typeface="Arial"/>
              <a:sym typeface="Arial"/>
            </a:endParaRPr>
          </a:p>
        </p:txBody>
      </p:sp>
      <p:sp>
        <p:nvSpPr>
          <p:cNvPr id="518" name="Google Shape;518;p21"/>
          <p:cNvSpPr txBox="1">
            <a:spLocks noGrp="1"/>
          </p:cNvSpPr>
          <p:nvPr>
            <p:ph type="title"/>
          </p:nvPr>
        </p:nvSpPr>
        <p:spPr>
          <a:xfrm>
            <a:off x="685800" y="237153"/>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What is MEDIC?</a:t>
            </a:r>
            <a:endParaRPr dirty="0"/>
          </a:p>
        </p:txBody>
      </p:sp>
      <p:pic>
        <p:nvPicPr>
          <p:cNvPr id="2" name="Google Shape;320;p9" descr="Text&#10;&#10;Description automatically generated">
            <a:extLst>
              <a:ext uri="{FF2B5EF4-FFF2-40B4-BE49-F238E27FC236}">
                <a16:creationId xmlns:a16="http://schemas.microsoft.com/office/drawing/2014/main" id="{3BBC1860-DD12-F0EA-3464-D74F3B4AEEC9}"/>
              </a:ext>
            </a:extLst>
          </p:cNvPr>
          <p:cNvPicPr preferRelativeResize="0"/>
          <p:nvPr/>
        </p:nvPicPr>
        <p:blipFill rotWithShape="1">
          <a:blip r:embed="rId4">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
                                        <p:tgtEl>
                                          <p:spTgt spid="50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childTnLst>
                          </p:cTn>
                        </p:par>
                        <p:par>
                          <p:cTn id="11" fill="hold">
                            <p:stCondLst>
                              <p:cond delay="501"/>
                            </p:stCondLst>
                            <p:childTnLst>
                              <p:par>
                                <p:cTn id="12" presetID="10" presetClass="entr" presetSubtype="0" fill="hold" nodeType="afterEffect">
                                  <p:stCondLst>
                                    <p:cond delay="1000"/>
                                  </p:stCondLst>
                                  <p:childTnLst>
                                    <p:set>
                                      <p:cBhvr>
                                        <p:cTn id="13" dur="1" fill="hold">
                                          <p:stCondLst>
                                            <p:cond delay="0"/>
                                          </p:stCondLst>
                                        </p:cTn>
                                        <p:tgtEl>
                                          <p:spTgt spid="515"/>
                                        </p:tgtEl>
                                        <p:attrNameLst>
                                          <p:attrName>style.visibility</p:attrName>
                                        </p:attrNameLst>
                                      </p:cBhvr>
                                      <p:to>
                                        <p:strVal val="visible"/>
                                      </p:to>
                                    </p:set>
                                    <p:animEffect transition="in" filter="fade">
                                      <p:cBhvr>
                                        <p:cTn id="14" dur="500"/>
                                        <p:tgtEl>
                                          <p:spTgt spid="515"/>
                                        </p:tgtEl>
                                      </p:cBhvr>
                                    </p:animEffect>
                                  </p:childTnLst>
                                </p:cTn>
                              </p:par>
                            </p:childTnLst>
                          </p:cTn>
                        </p:par>
                        <p:par>
                          <p:cTn id="15" fill="hold">
                            <p:stCondLst>
                              <p:cond delay="1001"/>
                            </p:stCondLst>
                            <p:childTnLst>
                              <p:par>
                                <p:cTn id="16" presetID="10" presetClass="entr" presetSubtype="0" fill="hold" nodeType="afterEffect">
                                  <p:stCondLst>
                                    <p:cond delay="0"/>
                                  </p:stCondLst>
                                  <p:childTnLst>
                                    <p:set>
                                      <p:cBhvr>
                                        <p:cTn id="17" dur="1" fill="hold">
                                          <p:stCondLst>
                                            <p:cond delay="0"/>
                                          </p:stCondLst>
                                        </p:cTn>
                                        <p:tgtEl>
                                          <p:spTgt spid="514"/>
                                        </p:tgtEl>
                                        <p:attrNameLst>
                                          <p:attrName>style.visibility</p:attrName>
                                        </p:attrNameLst>
                                      </p:cBhvr>
                                      <p:to>
                                        <p:strVal val="visible"/>
                                      </p:to>
                                    </p:set>
                                    <p:animEffect transition="in" filter="fade">
                                      <p:cBhvr>
                                        <p:cTn id="18" dur="500"/>
                                        <p:tgtEl>
                                          <p:spTgt spid="514"/>
                                        </p:tgtEl>
                                      </p:cBhvr>
                                    </p:animEffect>
                                  </p:childTnLst>
                                </p:cTn>
                              </p:par>
                            </p:childTnLst>
                          </p:cTn>
                        </p:par>
                        <p:par>
                          <p:cTn id="19" fill="hold">
                            <p:stCondLst>
                              <p:cond delay="1501"/>
                            </p:stCondLst>
                            <p:childTnLst>
                              <p:par>
                                <p:cTn id="20" presetID="10" presetClass="entr" presetSubtype="0" fill="hold" nodeType="afterEffect">
                                  <p:stCondLst>
                                    <p:cond delay="0"/>
                                  </p:stCondLst>
                                  <p:childTnLst>
                                    <p:set>
                                      <p:cBhvr>
                                        <p:cTn id="21" dur="1" fill="hold">
                                          <p:stCondLst>
                                            <p:cond delay="0"/>
                                          </p:stCondLst>
                                        </p:cTn>
                                        <p:tgtEl>
                                          <p:spTgt spid="508"/>
                                        </p:tgtEl>
                                        <p:attrNameLst>
                                          <p:attrName>style.visibility</p:attrName>
                                        </p:attrNameLst>
                                      </p:cBhvr>
                                      <p:to>
                                        <p:strVal val="visible"/>
                                      </p:to>
                                    </p:set>
                                    <p:animEffect transition="in" filter="fade">
                                      <p:cBhvr>
                                        <p:cTn id="22" dur="1000"/>
                                        <p:tgtEl>
                                          <p:spTgt spid="508"/>
                                        </p:tgtEl>
                                      </p:cBhvr>
                                    </p:animEffect>
                                  </p:childTnLst>
                                </p:cTn>
                              </p:par>
                            </p:childTnLst>
                          </p:cTn>
                        </p:par>
                        <p:par>
                          <p:cTn id="23" fill="hold">
                            <p:stCondLst>
                              <p:cond delay="2501"/>
                            </p:stCondLst>
                            <p:childTnLst>
                              <p:par>
                                <p:cTn id="24" presetID="10" presetClass="entr" presetSubtype="0" fill="hold" nodeType="afterEffect">
                                  <p:stCondLst>
                                    <p:cond delay="0"/>
                                  </p:stCondLst>
                                  <p:childTnLst>
                                    <p:set>
                                      <p:cBhvr>
                                        <p:cTn id="25" dur="1" fill="hold">
                                          <p:stCondLst>
                                            <p:cond delay="0"/>
                                          </p:stCondLst>
                                        </p:cTn>
                                        <p:tgtEl>
                                          <p:spTgt spid="511"/>
                                        </p:tgtEl>
                                        <p:attrNameLst>
                                          <p:attrName>style.visibility</p:attrName>
                                        </p:attrNameLst>
                                      </p:cBhvr>
                                      <p:to>
                                        <p:strVal val="visible"/>
                                      </p:to>
                                    </p:set>
                                    <p:animEffect transition="in" filter="fade">
                                      <p:cBhvr>
                                        <p:cTn id="26" dur="1000"/>
                                        <p:tgtEl>
                                          <p:spTgt spid="511"/>
                                        </p:tgtEl>
                                      </p:cBhvr>
                                    </p:animEffect>
                                  </p:childTnLst>
                                </p:cTn>
                              </p:par>
                            </p:childTnLst>
                          </p:cTn>
                        </p:par>
                        <p:par>
                          <p:cTn id="27" fill="hold">
                            <p:stCondLst>
                              <p:cond delay="3501"/>
                            </p:stCondLst>
                            <p:childTnLst>
                              <p:par>
                                <p:cTn id="28" presetID="10" presetClass="entr" presetSubtype="0" fill="hold" nodeType="afterEffect">
                                  <p:stCondLst>
                                    <p:cond delay="0"/>
                                  </p:stCondLst>
                                  <p:childTnLst>
                                    <p:set>
                                      <p:cBhvr>
                                        <p:cTn id="29" dur="1" fill="hold">
                                          <p:stCondLst>
                                            <p:cond delay="0"/>
                                          </p:stCondLst>
                                        </p:cTn>
                                        <p:tgtEl>
                                          <p:spTgt spid="506"/>
                                        </p:tgtEl>
                                        <p:attrNameLst>
                                          <p:attrName>style.visibility</p:attrName>
                                        </p:attrNameLst>
                                      </p:cBhvr>
                                      <p:to>
                                        <p:strVal val="visible"/>
                                      </p:to>
                                    </p:set>
                                    <p:animEffect transition="in" filter="fade">
                                      <p:cBhvr>
                                        <p:cTn id="30" dur="500"/>
                                        <p:tgtEl>
                                          <p:spTgt spid="506"/>
                                        </p:tgtEl>
                                      </p:cBhvr>
                                    </p:animEffect>
                                  </p:childTnLst>
                                </p:cTn>
                              </p:par>
                            </p:childTnLst>
                          </p:cTn>
                        </p:par>
                        <p:par>
                          <p:cTn id="31" fill="hold">
                            <p:stCondLst>
                              <p:cond delay="4001"/>
                            </p:stCondLst>
                            <p:childTnLst>
                              <p:par>
                                <p:cTn id="32" presetID="1" presetClass="entr" presetSubtype="0" fill="hold" nodeType="afterEffect">
                                  <p:stCondLst>
                                    <p:cond delay="0"/>
                                  </p:stCondLst>
                                  <p:childTnLst>
                                    <p:set>
                                      <p:cBhvr>
                                        <p:cTn id="33" dur="1" fill="hold">
                                          <p:stCondLst>
                                            <p:cond delay="0"/>
                                          </p:stCondLst>
                                        </p:cTn>
                                        <p:tgtEl>
                                          <p:spTgt spid="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pSp>
        <p:nvGrpSpPr>
          <p:cNvPr id="524" name="Google Shape;524;p22"/>
          <p:cNvGrpSpPr/>
          <p:nvPr/>
        </p:nvGrpSpPr>
        <p:grpSpPr>
          <a:xfrm>
            <a:off x="615208" y="1176197"/>
            <a:ext cx="2353559" cy="822518"/>
            <a:chOff x="820277" y="1568262"/>
            <a:chExt cx="3138078" cy="1096691"/>
          </a:xfrm>
        </p:grpSpPr>
        <p:sp>
          <p:nvSpPr>
            <p:cNvPr id="525" name="Google Shape;525;p22"/>
            <p:cNvSpPr txBox="1"/>
            <p:nvPr/>
          </p:nvSpPr>
          <p:spPr>
            <a:xfrm>
              <a:off x="1783162" y="1568262"/>
              <a:ext cx="2175193" cy="1096691"/>
            </a:xfrm>
            <a:prstGeom prst="rect">
              <a:avLst/>
            </a:prstGeom>
            <a:noFill/>
            <a:ln>
              <a:noFill/>
            </a:ln>
          </p:spPr>
          <p:txBody>
            <a:bodyPr spcFirstLastPara="1" wrap="square" lIns="51425" tIns="25700" rIns="51425" bIns="25700" anchor="ctr" anchorCtr="0">
              <a:noAutofit/>
            </a:bodyPr>
            <a:lstStyle/>
            <a:p>
              <a:pPr marL="0" marR="0" lvl="0" indent="0" algn="l" rtl="0">
                <a:lnSpc>
                  <a:spcPct val="9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participating sites </a:t>
              </a:r>
              <a:endParaRPr/>
            </a:p>
          </p:txBody>
        </p:sp>
        <p:sp>
          <p:nvSpPr>
            <p:cNvPr id="526" name="Google Shape;526;p22"/>
            <p:cNvSpPr txBox="1"/>
            <p:nvPr/>
          </p:nvSpPr>
          <p:spPr>
            <a:xfrm>
              <a:off x="820277" y="1751091"/>
              <a:ext cx="823050" cy="731037"/>
            </a:xfrm>
            <a:prstGeom prst="rect">
              <a:avLst/>
            </a:prstGeom>
            <a:noFill/>
            <a:ln>
              <a:noFill/>
            </a:ln>
          </p:spPr>
          <p:txBody>
            <a:bodyPr spcFirstLastPara="1" wrap="square" lIns="51425" tIns="25700" rIns="51425" bIns="25700" anchor="ctr" anchorCtr="0">
              <a:noAutofit/>
            </a:bodyPr>
            <a:lstStyle/>
            <a:p>
              <a:pPr marL="0" marR="0" lvl="0" indent="0" algn="ctr" rtl="0">
                <a:lnSpc>
                  <a:spcPct val="90000"/>
                </a:lnSpc>
                <a:spcBef>
                  <a:spcPts val="0"/>
                </a:spcBef>
                <a:spcAft>
                  <a:spcPts val="0"/>
                </a:spcAft>
                <a:buClr>
                  <a:srgbClr val="5B9BD5"/>
                </a:buClr>
                <a:buSzPts val="2000"/>
                <a:buFont typeface="Arial"/>
                <a:buNone/>
              </a:pPr>
              <a:r>
                <a:rPr lang="en-US" sz="2000" b="1" i="0" u="none" strike="noStrike" cap="none">
                  <a:solidFill>
                    <a:srgbClr val="5B9BD5"/>
                  </a:solidFill>
                  <a:latin typeface="Arial"/>
                  <a:ea typeface="Arial"/>
                  <a:cs typeface="Arial"/>
                  <a:sym typeface="Arial"/>
                </a:rPr>
                <a:t>40</a:t>
              </a:r>
              <a:endParaRPr/>
            </a:p>
          </p:txBody>
        </p:sp>
      </p:grpSp>
      <p:grpSp>
        <p:nvGrpSpPr>
          <p:cNvPr id="527" name="Google Shape;527;p22"/>
          <p:cNvGrpSpPr/>
          <p:nvPr/>
        </p:nvGrpSpPr>
        <p:grpSpPr>
          <a:xfrm>
            <a:off x="431096" y="3265024"/>
            <a:ext cx="3758339" cy="548278"/>
            <a:chOff x="574795" y="4314290"/>
            <a:chExt cx="5011118" cy="731037"/>
          </a:xfrm>
        </p:grpSpPr>
        <p:sp>
          <p:nvSpPr>
            <p:cNvPr id="528" name="Google Shape;528;p22"/>
            <p:cNvSpPr/>
            <p:nvPr/>
          </p:nvSpPr>
          <p:spPr>
            <a:xfrm>
              <a:off x="1783163" y="4492129"/>
              <a:ext cx="3802750" cy="33855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of all pediatric ED visits in MI represented</a:t>
              </a:r>
              <a:endParaRPr/>
            </a:p>
          </p:txBody>
        </p:sp>
        <p:sp>
          <p:nvSpPr>
            <p:cNvPr id="529" name="Google Shape;529;p22"/>
            <p:cNvSpPr txBox="1"/>
            <p:nvPr/>
          </p:nvSpPr>
          <p:spPr>
            <a:xfrm>
              <a:off x="574795" y="4314290"/>
              <a:ext cx="1264994" cy="731037"/>
            </a:xfrm>
            <a:prstGeom prst="rect">
              <a:avLst/>
            </a:prstGeom>
            <a:noFill/>
            <a:ln>
              <a:noFill/>
            </a:ln>
          </p:spPr>
          <p:txBody>
            <a:bodyPr spcFirstLastPara="1" wrap="square" lIns="51425" tIns="25700" rIns="51425" bIns="25700" anchor="ctr" anchorCtr="0">
              <a:noAutofit/>
            </a:bodyPr>
            <a:lstStyle/>
            <a:p>
              <a:pPr marL="0" marR="0" lvl="0" indent="0" algn="ctr" rtl="0">
                <a:lnSpc>
                  <a:spcPct val="90000"/>
                </a:lnSpc>
                <a:spcBef>
                  <a:spcPts val="0"/>
                </a:spcBef>
                <a:spcAft>
                  <a:spcPts val="0"/>
                </a:spcAft>
                <a:buClr>
                  <a:srgbClr val="5B9BD5"/>
                </a:buClr>
                <a:buSzPts val="2000"/>
                <a:buFont typeface="Arial"/>
                <a:buNone/>
              </a:pPr>
              <a:r>
                <a:rPr lang="en-US" sz="2000" b="1" i="0" u="none" strike="noStrike" cap="none">
                  <a:solidFill>
                    <a:srgbClr val="5B9BD5"/>
                  </a:solidFill>
                  <a:latin typeface="Arial"/>
                  <a:ea typeface="Arial"/>
                  <a:cs typeface="Arial"/>
                  <a:sym typeface="Arial"/>
                </a:rPr>
                <a:t>66%</a:t>
              </a:r>
              <a:endParaRPr/>
            </a:p>
          </p:txBody>
        </p:sp>
      </p:grpSp>
      <p:grpSp>
        <p:nvGrpSpPr>
          <p:cNvPr id="530" name="Google Shape;530;p22"/>
          <p:cNvGrpSpPr/>
          <p:nvPr/>
        </p:nvGrpSpPr>
        <p:grpSpPr>
          <a:xfrm>
            <a:off x="431096" y="3947841"/>
            <a:ext cx="3273801" cy="548278"/>
            <a:chOff x="574795" y="5263787"/>
            <a:chExt cx="4365068" cy="731037"/>
          </a:xfrm>
        </p:grpSpPr>
        <p:sp>
          <p:nvSpPr>
            <p:cNvPr id="531" name="Google Shape;531;p22"/>
            <p:cNvSpPr/>
            <p:nvPr/>
          </p:nvSpPr>
          <p:spPr>
            <a:xfrm>
              <a:off x="1784799" y="5413138"/>
              <a:ext cx="3155064" cy="33855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of all ED visits in MI represented</a:t>
              </a:r>
              <a:endParaRPr/>
            </a:p>
          </p:txBody>
        </p:sp>
        <p:sp>
          <p:nvSpPr>
            <p:cNvPr id="532" name="Google Shape;532;p22"/>
            <p:cNvSpPr txBox="1"/>
            <p:nvPr/>
          </p:nvSpPr>
          <p:spPr>
            <a:xfrm>
              <a:off x="574795" y="5263787"/>
              <a:ext cx="1264994" cy="731037"/>
            </a:xfrm>
            <a:prstGeom prst="rect">
              <a:avLst/>
            </a:prstGeom>
            <a:noFill/>
            <a:ln>
              <a:noFill/>
            </a:ln>
          </p:spPr>
          <p:txBody>
            <a:bodyPr spcFirstLastPara="1" wrap="square" lIns="51425" tIns="25700" rIns="51425" bIns="25700" anchor="ctr" anchorCtr="0">
              <a:noAutofit/>
            </a:bodyPr>
            <a:lstStyle/>
            <a:p>
              <a:pPr marL="0" marR="0" lvl="0" indent="0" algn="ctr" rtl="0">
                <a:lnSpc>
                  <a:spcPct val="90000"/>
                </a:lnSpc>
                <a:spcBef>
                  <a:spcPts val="0"/>
                </a:spcBef>
                <a:spcAft>
                  <a:spcPts val="0"/>
                </a:spcAft>
                <a:buClr>
                  <a:srgbClr val="5B9BD5"/>
                </a:buClr>
                <a:buSzPts val="2000"/>
                <a:buFont typeface="Arial"/>
                <a:buNone/>
              </a:pPr>
              <a:r>
                <a:rPr lang="en-US" sz="2000" b="1" i="0" u="none" strike="noStrike" cap="none">
                  <a:solidFill>
                    <a:srgbClr val="5B9BD5"/>
                  </a:solidFill>
                  <a:latin typeface="Arial"/>
                  <a:ea typeface="Arial"/>
                  <a:cs typeface="Arial"/>
                  <a:sym typeface="Arial"/>
                </a:rPr>
                <a:t>46%</a:t>
              </a:r>
              <a:endParaRPr/>
            </a:p>
          </p:txBody>
        </p:sp>
      </p:grpSp>
      <p:grpSp>
        <p:nvGrpSpPr>
          <p:cNvPr id="533" name="Google Shape;533;p22"/>
          <p:cNvGrpSpPr/>
          <p:nvPr/>
        </p:nvGrpSpPr>
        <p:grpSpPr>
          <a:xfrm>
            <a:off x="465385" y="2445178"/>
            <a:ext cx="2656883" cy="822518"/>
            <a:chOff x="620515" y="3221162"/>
            <a:chExt cx="3337840" cy="1096691"/>
          </a:xfrm>
        </p:grpSpPr>
        <p:sp>
          <p:nvSpPr>
            <p:cNvPr id="534" name="Google Shape;534;p22"/>
            <p:cNvSpPr txBox="1"/>
            <p:nvPr/>
          </p:nvSpPr>
          <p:spPr>
            <a:xfrm>
              <a:off x="1783162" y="3221162"/>
              <a:ext cx="2175193" cy="1096691"/>
            </a:xfrm>
            <a:prstGeom prst="rect">
              <a:avLst/>
            </a:prstGeom>
            <a:noFill/>
            <a:ln>
              <a:noFill/>
            </a:ln>
          </p:spPr>
          <p:txBody>
            <a:bodyPr spcFirstLastPara="1" wrap="square" lIns="51425" tIns="25700" rIns="51425" bIns="25700" anchor="ctr" anchorCtr="0">
              <a:noAutofit/>
            </a:bodyPr>
            <a:lstStyle/>
            <a:p>
              <a:pPr marL="0" marR="0" lvl="0" indent="0" algn="l" rtl="0">
                <a:lnSpc>
                  <a:spcPct val="9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major pediatric EDs in MI</a:t>
              </a:r>
              <a:endParaRPr/>
            </a:p>
          </p:txBody>
        </p:sp>
        <p:sp>
          <p:nvSpPr>
            <p:cNvPr id="535" name="Google Shape;535;p22"/>
            <p:cNvSpPr txBox="1"/>
            <p:nvPr/>
          </p:nvSpPr>
          <p:spPr>
            <a:xfrm>
              <a:off x="620515" y="3403993"/>
              <a:ext cx="1099013" cy="731037"/>
            </a:xfrm>
            <a:prstGeom prst="rect">
              <a:avLst/>
            </a:prstGeom>
            <a:noFill/>
            <a:ln>
              <a:noFill/>
            </a:ln>
          </p:spPr>
          <p:txBody>
            <a:bodyPr spcFirstLastPara="1" wrap="square" lIns="51425" tIns="25700" rIns="51425" bIns="25700" anchor="ctr" anchorCtr="0">
              <a:noAutofit/>
            </a:bodyPr>
            <a:lstStyle/>
            <a:p>
              <a:pPr marL="0" marR="0" lvl="0" indent="0" algn="ctr" rtl="0">
                <a:lnSpc>
                  <a:spcPct val="90000"/>
                </a:lnSpc>
                <a:spcBef>
                  <a:spcPts val="0"/>
                </a:spcBef>
                <a:spcAft>
                  <a:spcPts val="0"/>
                </a:spcAft>
                <a:buClr>
                  <a:srgbClr val="5B9BD5"/>
                </a:buClr>
                <a:buSzPts val="2000"/>
                <a:buFont typeface="Arial"/>
                <a:buNone/>
              </a:pPr>
              <a:r>
                <a:rPr lang="en-US" sz="2000" b="1" i="0" u="none" strike="noStrike" cap="none">
                  <a:solidFill>
                    <a:srgbClr val="5B9BD5"/>
                  </a:solidFill>
                  <a:latin typeface="Arial"/>
                  <a:ea typeface="Arial"/>
                  <a:cs typeface="Arial"/>
                  <a:sym typeface="Arial"/>
                </a:rPr>
                <a:t>ALL</a:t>
              </a:r>
              <a:endParaRPr/>
            </a:p>
          </p:txBody>
        </p:sp>
      </p:grpSp>
      <p:pic>
        <p:nvPicPr>
          <p:cNvPr id="536" name="Google Shape;536;p22"/>
          <p:cNvPicPr preferRelativeResize="0"/>
          <p:nvPr/>
        </p:nvPicPr>
        <p:blipFill rotWithShape="1">
          <a:blip r:embed="rId3">
            <a:alphaModFix/>
          </a:blip>
          <a:srcRect/>
          <a:stretch/>
        </p:blipFill>
        <p:spPr>
          <a:xfrm>
            <a:off x="77359" y="4790911"/>
            <a:ext cx="1755821" cy="273844"/>
          </a:xfrm>
          <a:prstGeom prst="rect">
            <a:avLst/>
          </a:prstGeom>
          <a:noFill/>
          <a:ln>
            <a:noFill/>
          </a:ln>
        </p:spPr>
      </p:pic>
      <p:grpSp>
        <p:nvGrpSpPr>
          <p:cNvPr id="539" name="Google Shape;539;p22"/>
          <p:cNvGrpSpPr/>
          <p:nvPr/>
        </p:nvGrpSpPr>
        <p:grpSpPr>
          <a:xfrm>
            <a:off x="580919" y="1822577"/>
            <a:ext cx="2477591" cy="822518"/>
            <a:chOff x="774558" y="2398842"/>
            <a:chExt cx="3176177" cy="1096691"/>
          </a:xfrm>
        </p:grpSpPr>
        <p:sp>
          <p:nvSpPr>
            <p:cNvPr id="540" name="Google Shape;540;p22"/>
            <p:cNvSpPr txBox="1"/>
            <p:nvPr/>
          </p:nvSpPr>
          <p:spPr>
            <a:xfrm>
              <a:off x="1775542" y="2398842"/>
              <a:ext cx="2175193" cy="1096691"/>
            </a:xfrm>
            <a:prstGeom prst="rect">
              <a:avLst/>
            </a:prstGeom>
            <a:noFill/>
            <a:ln>
              <a:noFill/>
            </a:ln>
          </p:spPr>
          <p:txBody>
            <a:bodyPr spcFirstLastPara="1" wrap="square" lIns="51425" tIns="25700" rIns="51425" bIns="25700" anchor="ctr" anchorCtr="0">
              <a:noAutofit/>
            </a:bodyPr>
            <a:lstStyle/>
            <a:p>
              <a:pPr marL="0" marR="0" lvl="0" indent="0" algn="l" rtl="0">
                <a:lnSpc>
                  <a:spcPct val="9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different health systems</a:t>
              </a:r>
              <a:endParaRPr/>
            </a:p>
          </p:txBody>
        </p:sp>
        <p:sp>
          <p:nvSpPr>
            <p:cNvPr id="541" name="Google Shape;541;p22"/>
            <p:cNvSpPr txBox="1"/>
            <p:nvPr/>
          </p:nvSpPr>
          <p:spPr>
            <a:xfrm>
              <a:off x="774558" y="2574051"/>
              <a:ext cx="823050" cy="731037"/>
            </a:xfrm>
            <a:prstGeom prst="rect">
              <a:avLst/>
            </a:prstGeom>
            <a:noFill/>
            <a:ln>
              <a:noFill/>
            </a:ln>
          </p:spPr>
          <p:txBody>
            <a:bodyPr spcFirstLastPara="1" wrap="square" lIns="51425" tIns="25700" rIns="51425" bIns="25700" anchor="ctr" anchorCtr="0">
              <a:noAutofit/>
            </a:bodyPr>
            <a:lstStyle/>
            <a:p>
              <a:pPr marL="0" marR="0" lvl="0" indent="0" algn="ctr" rtl="0">
                <a:lnSpc>
                  <a:spcPct val="90000"/>
                </a:lnSpc>
                <a:spcBef>
                  <a:spcPts val="0"/>
                </a:spcBef>
                <a:spcAft>
                  <a:spcPts val="0"/>
                </a:spcAft>
                <a:buClr>
                  <a:srgbClr val="5B9BD5"/>
                </a:buClr>
                <a:buSzPts val="2000"/>
                <a:buFont typeface="Arial"/>
                <a:buNone/>
              </a:pPr>
              <a:r>
                <a:rPr lang="en-US" sz="2000" b="1" i="0" u="none" strike="noStrike" cap="none">
                  <a:solidFill>
                    <a:srgbClr val="5B9BD5"/>
                  </a:solidFill>
                  <a:latin typeface="Arial"/>
                  <a:ea typeface="Arial"/>
                  <a:cs typeface="Arial"/>
                  <a:sym typeface="Arial"/>
                </a:rPr>
                <a:t>8</a:t>
              </a:r>
              <a:endParaRPr/>
            </a:p>
          </p:txBody>
        </p:sp>
      </p:grpSp>
      <p:pic>
        <p:nvPicPr>
          <p:cNvPr id="542" name="Google Shape;542;p22"/>
          <p:cNvPicPr preferRelativeResize="0"/>
          <p:nvPr/>
        </p:nvPicPr>
        <p:blipFill rotWithShape="1">
          <a:blip r:embed="rId4">
            <a:alphaModFix/>
          </a:blip>
          <a:srcRect/>
          <a:stretch/>
        </p:blipFill>
        <p:spPr>
          <a:xfrm>
            <a:off x="4564644" y="156356"/>
            <a:ext cx="4393934" cy="4830788"/>
          </a:xfrm>
          <a:prstGeom prst="rect">
            <a:avLst/>
          </a:prstGeom>
          <a:noFill/>
          <a:ln w="9525" cap="flat" cmpd="sng">
            <a:solidFill>
              <a:schemeClr val="dk1"/>
            </a:solidFill>
            <a:prstDash val="solid"/>
            <a:round/>
            <a:headEnd type="none" w="sm" len="sm"/>
            <a:tailEnd type="none" w="sm" len="sm"/>
          </a:ln>
        </p:spPr>
      </p:pic>
      <p:sp>
        <p:nvSpPr>
          <p:cNvPr id="543" name="Google Shape;543;p22"/>
          <p:cNvSpPr txBox="1">
            <a:spLocks noGrp="1"/>
          </p:cNvSpPr>
          <p:nvPr>
            <p:ph type="title"/>
          </p:nvPr>
        </p:nvSpPr>
        <p:spPr>
          <a:xfrm>
            <a:off x="-51539" y="305074"/>
            <a:ext cx="4616183"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MEDIC Membership 2023</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24"/>
                                        </p:tgtEl>
                                        <p:attrNameLst>
                                          <p:attrName>style.visibility</p:attrName>
                                        </p:attrNameLst>
                                      </p:cBhvr>
                                      <p:to>
                                        <p:strVal val="visible"/>
                                      </p:to>
                                    </p:set>
                                    <p:animEffect transition="in" filter="fade">
                                      <p:cBhvr>
                                        <p:cTn id="7" dur="500"/>
                                        <p:tgtEl>
                                          <p:spTgt spid="524"/>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39"/>
                                        </p:tgtEl>
                                        <p:attrNameLst>
                                          <p:attrName>style.visibility</p:attrName>
                                        </p:attrNameLst>
                                      </p:cBhvr>
                                      <p:to>
                                        <p:strVal val="visible"/>
                                      </p:to>
                                    </p:set>
                                    <p:animEffect transition="in" filter="fade">
                                      <p:cBhvr>
                                        <p:cTn id="11" dur="500"/>
                                        <p:tgtEl>
                                          <p:spTgt spid="539"/>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533"/>
                                        </p:tgtEl>
                                        <p:attrNameLst>
                                          <p:attrName>style.visibility</p:attrName>
                                        </p:attrNameLst>
                                      </p:cBhvr>
                                      <p:to>
                                        <p:strVal val="visible"/>
                                      </p:to>
                                    </p:set>
                                    <p:animEffect transition="in" filter="fade">
                                      <p:cBhvr>
                                        <p:cTn id="15" dur="500"/>
                                        <p:tgtEl>
                                          <p:spTgt spid="533"/>
                                        </p:tgtEl>
                                      </p:cBhvr>
                                    </p:animEffect>
                                  </p:childTnLst>
                                </p:cTn>
                              </p:par>
                            </p:childTnLst>
                          </p:cTn>
                        </p:par>
                        <p:par>
                          <p:cTn id="16" fill="hold">
                            <p:stCondLst>
                              <p:cond delay="1500"/>
                            </p:stCondLst>
                            <p:childTnLst>
                              <p:par>
                                <p:cTn id="17" presetID="10" presetClass="entr" presetSubtype="0" fill="hold" nodeType="afterEffect">
                                  <p:stCondLst>
                                    <p:cond delay="500"/>
                                  </p:stCondLst>
                                  <p:childTnLst>
                                    <p:set>
                                      <p:cBhvr>
                                        <p:cTn id="18" dur="1" fill="hold">
                                          <p:stCondLst>
                                            <p:cond delay="0"/>
                                          </p:stCondLst>
                                        </p:cTn>
                                        <p:tgtEl>
                                          <p:spTgt spid="527"/>
                                        </p:tgtEl>
                                        <p:attrNameLst>
                                          <p:attrName>style.visibility</p:attrName>
                                        </p:attrNameLst>
                                      </p:cBhvr>
                                      <p:to>
                                        <p:strVal val="visible"/>
                                      </p:to>
                                    </p:set>
                                    <p:animEffect transition="in" filter="fade">
                                      <p:cBhvr>
                                        <p:cTn id="19" dur="500"/>
                                        <p:tgtEl>
                                          <p:spTgt spid="527"/>
                                        </p:tgtEl>
                                      </p:cBhvr>
                                    </p:animEffect>
                                  </p:childTnLst>
                                </p:cTn>
                              </p:par>
                            </p:childTnLst>
                          </p:cTn>
                        </p:par>
                        <p:par>
                          <p:cTn id="20" fill="hold">
                            <p:stCondLst>
                              <p:cond delay="2000"/>
                            </p:stCondLst>
                            <p:childTnLst>
                              <p:par>
                                <p:cTn id="21" presetID="10" presetClass="entr" presetSubtype="0" fill="hold" nodeType="afterEffect">
                                  <p:stCondLst>
                                    <p:cond delay="500"/>
                                  </p:stCondLst>
                                  <p:childTnLst>
                                    <p:set>
                                      <p:cBhvr>
                                        <p:cTn id="22" dur="1" fill="hold">
                                          <p:stCondLst>
                                            <p:cond delay="0"/>
                                          </p:stCondLst>
                                        </p:cTn>
                                        <p:tgtEl>
                                          <p:spTgt spid="530"/>
                                        </p:tgtEl>
                                        <p:attrNameLst>
                                          <p:attrName>style.visibility</p:attrName>
                                        </p:attrNameLst>
                                      </p:cBhvr>
                                      <p:to>
                                        <p:strVal val="visible"/>
                                      </p:to>
                                    </p:set>
                                    <p:animEffect transition="in" filter="fade">
                                      <p:cBhvr>
                                        <p:cTn id="23" dur="5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23"/>
          <p:cNvSpPr txBox="1">
            <a:spLocks noGrp="1"/>
          </p:cNvSpPr>
          <p:nvPr>
            <p:ph type="title"/>
          </p:nvPr>
        </p:nvSpPr>
        <p:spPr>
          <a:xfrm>
            <a:off x="685800" y="206832"/>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a:t>Value Partnerships</a:t>
            </a:r>
            <a:endParaRPr/>
          </a:p>
        </p:txBody>
      </p:sp>
      <p:pic>
        <p:nvPicPr>
          <p:cNvPr id="549" name="Google Shape;549;p23"/>
          <p:cNvPicPr preferRelativeResize="0"/>
          <p:nvPr/>
        </p:nvPicPr>
        <p:blipFill rotWithShape="1">
          <a:blip r:embed="rId3">
            <a:alphaModFix/>
          </a:blip>
          <a:srcRect/>
          <a:stretch/>
        </p:blipFill>
        <p:spPr>
          <a:xfrm>
            <a:off x="82183" y="120222"/>
            <a:ext cx="1959137" cy="630908"/>
          </a:xfrm>
          <a:prstGeom prst="rect">
            <a:avLst/>
          </a:prstGeom>
          <a:noFill/>
          <a:ln>
            <a:noFill/>
          </a:ln>
        </p:spPr>
      </p:pic>
      <p:pic>
        <p:nvPicPr>
          <p:cNvPr id="550" name="Google Shape;550;p23"/>
          <p:cNvPicPr preferRelativeResize="0"/>
          <p:nvPr/>
        </p:nvPicPr>
        <p:blipFill rotWithShape="1">
          <a:blip r:embed="rId4">
            <a:alphaModFix/>
          </a:blip>
          <a:srcRect/>
          <a:stretch/>
        </p:blipFill>
        <p:spPr>
          <a:xfrm>
            <a:off x="1739656" y="957443"/>
            <a:ext cx="5664689" cy="3667110"/>
          </a:xfrm>
          <a:prstGeom prst="rect">
            <a:avLst/>
          </a:prstGeom>
          <a:noFill/>
          <a:ln w="9525" cap="flat" cmpd="sng">
            <a:solidFill>
              <a:schemeClr val="dk1"/>
            </a:solidFill>
            <a:prstDash val="solid"/>
            <a:round/>
            <a:headEnd type="none" w="sm" len="sm"/>
            <a:tailEnd type="none" w="sm" len="sm"/>
          </a:ln>
        </p:spPr>
      </p:pic>
      <p:pic>
        <p:nvPicPr>
          <p:cNvPr id="551" name="Google Shape;551;p23"/>
          <p:cNvPicPr preferRelativeResize="0"/>
          <p:nvPr/>
        </p:nvPicPr>
        <p:blipFill rotWithShape="1">
          <a:blip r:embed="rId5">
            <a:alphaModFix/>
          </a:blip>
          <a:srcRect/>
          <a:stretch/>
        </p:blipFill>
        <p:spPr>
          <a:xfrm>
            <a:off x="7192536" y="120221"/>
            <a:ext cx="1642340" cy="587954"/>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500"/>
                                        <p:tgtEl>
                                          <p:spTgt spid="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4"/>
          <p:cNvSpPr txBox="1">
            <a:spLocks noGrp="1"/>
          </p:cNvSpPr>
          <p:nvPr>
            <p:ph type="title"/>
          </p:nvPr>
        </p:nvSpPr>
        <p:spPr>
          <a:xfrm>
            <a:off x="685800" y="342397"/>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MEDIC Quality Initiatives</a:t>
            </a:r>
            <a:endParaRPr dirty="0"/>
          </a:p>
        </p:txBody>
      </p:sp>
      <p:pic>
        <p:nvPicPr>
          <p:cNvPr id="559" name="Google Shape;559;p24"/>
          <p:cNvPicPr preferRelativeResize="0"/>
          <p:nvPr/>
        </p:nvPicPr>
        <p:blipFill rotWithShape="1">
          <a:blip r:embed="rId3">
            <a:alphaModFix/>
          </a:blip>
          <a:srcRect/>
          <a:stretch/>
        </p:blipFill>
        <p:spPr>
          <a:xfrm>
            <a:off x="2240579" y="1063229"/>
            <a:ext cx="4766478" cy="3737874"/>
          </a:xfrm>
          <a:prstGeom prst="rect">
            <a:avLst/>
          </a:prstGeom>
          <a:noFill/>
          <a:ln w="9525" cap="flat" cmpd="sng">
            <a:solidFill>
              <a:schemeClr val="dk1"/>
            </a:solidFill>
            <a:prstDash val="solid"/>
            <a:round/>
            <a:headEnd type="none" w="sm" len="sm"/>
            <a:tailEnd type="none" w="sm" len="sm"/>
          </a:ln>
        </p:spPr>
      </p:pic>
      <p:sp>
        <p:nvSpPr>
          <p:cNvPr id="560" name="Google Shape;560;p24"/>
          <p:cNvSpPr/>
          <p:nvPr/>
        </p:nvSpPr>
        <p:spPr>
          <a:xfrm>
            <a:off x="5456904" y="3318447"/>
            <a:ext cx="1662648" cy="1663176"/>
          </a:xfrm>
          <a:prstGeom prst="ellipse">
            <a:avLst/>
          </a:prstGeom>
          <a:noFill/>
          <a:ln w="63500" cap="flat" cmpd="sng">
            <a:solidFill>
              <a:srgbClr val="2001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9"/>
                                        </p:tgtEl>
                                        <p:attrNameLst>
                                          <p:attrName>style.visibility</p:attrName>
                                        </p:attrNameLst>
                                      </p:cBhvr>
                                      <p:to>
                                        <p:strVal val="visible"/>
                                      </p:to>
                                    </p:set>
                                    <p:animEffect transition="in" filter="fade">
                                      <p:cBhvr>
                                        <p:cTn id="7" dur="500"/>
                                        <p:tgtEl>
                                          <p:spTgt spid="559"/>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560"/>
                                        </p:tgtEl>
                                        <p:attrNameLst>
                                          <p:attrName>style.visibility</p:attrName>
                                        </p:attrNameLst>
                                      </p:cBhvr>
                                      <p:to>
                                        <p:strVal val="visible"/>
                                      </p:to>
                                    </p:set>
                                    <p:animEffect transition="in" filter="fade">
                                      <p:cBhvr>
                                        <p:cTn id="11" dur="5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2" name="Title 1">
            <a:extLst>
              <a:ext uri="{FF2B5EF4-FFF2-40B4-BE49-F238E27FC236}">
                <a16:creationId xmlns:a16="http://schemas.microsoft.com/office/drawing/2014/main" id="{069FF2EC-B39E-FA69-23FB-BE2E9000F3EC}"/>
              </a:ext>
            </a:extLst>
          </p:cNvPr>
          <p:cNvSpPr>
            <a:spLocks noGrp="1"/>
          </p:cNvSpPr>
          <p:nvPr>
            <p:ph type="title"/>
          </p:nvPr>
        </p:nvSpPr>
        <p:spPr>
          <a:xfrm>
            <a:off x="1157100" y="1296200"/>
            <a:ext cx="6829800" cy="2551100"/>
          </a:xfrm>
          <a:solidFill>
            <a:schemeClr val="accent2"/>
          </a:solidFill>
          <a:ln>
            <a:solidFill>
              <a:schemeClr val="accent2"/>
            </a:solidFill>
          </a:ln>
        </p:spPr>
        <p:txBody>
          <a:bodyPr anchor="ctr"/>
          <a:lstStyle/>
          <a:p>
            <a:r>
              <a:rPr lang="en-US" dirty="0"/>
              <a:t>How Did We Do This?</a:t>
            </a:r>
            <a:br>
              <a:rPr lang="en-US" dirty="0"/>
            </a:br>
            <a:br>
              <a:rPr lang="en-US" dirty="0"/>
            </a:br>
            <a:r>
              <a:rPr lang="en-US" sz="1200" b="1" dirty="0"/>
              <a:t>Gina Dahlem PhD, FNP-C, FAANP</a:t>
            </a:r>
            <a:br>
              <a:rPr lang="en-US" sz="1200" dirty="0"/>
            </a:br>
            <a:r>
              <a:rPr lang="en-US" sz="1200" dirty="0">
                <a:latin typeface="Proxima Nova" panose="02000506030000020004" pitchFamily="50" charset="0"/>
              </a:rPr>
              <a:t>Clinical Associate Professor</a:t>
            </a:r>
            <a:br>
              <a:rPr lang="en-US" sz="1200" dirty="0">
                <a:latin typeface="Proxima Nova" panose="02000506030000020004" pitchFamily="50" charset="0"/>
              </a:rPr>
            </a:br>
            <a:r>
              <a:rPr lang="en-US" sz="1200" dirty="0">
                <a:latin typeface="Proxima Nova" panose="02000506030000020004" pitchFamily="50" charset="0"/>
              </a:rPr>
              <a:t>University of Michigan</a:t>
            </a:r>
            <a:br>
              <a:rPr lang="en-US" sz="1200" dirty="0">
                <a:latin typeface="Proxima Nova" panose="02000506030000020004" pitchFamily="50" charset="0"/>
              </a:rPr>
            </a:br>
            <a:r>
              <a:rPr lang="en-US" sz="1200" dirty="0">
                <a:latin typeface="Proxima Nova" panose="02000506030000020004" pitchFamily="50" charset="0"/>
              </a:rPr>
              <a:t> School of Nursing</a:t>
            </a:r>
            <a:br>
              <a:rPr lang="en-US" sz="1200" dirty="0">
                <a:latin typeface="Proxima Nova" panose="02000506030000020004" pitchFamily="50" charset="0"/>
              </a:rPr>
            </a:br>
            <a:r>
              <a:rPr lang="en-US" sz="1200" dirty="0">
                <a:latin typeface="Proxima Nova" panose="02000506030000020004" pitchFamily="50" charset="0"/>
              </a:rPr>
              <a:t>ginayi@med.umich.edu</a:t>
            </a:r>
            <a:br>
              <a:rPr lang="en-US" dirty="0">
                <a:latin typeface="Proxima Nova" panose="02000506030000020004" pitchFamily="50" charset="0"/>
              </a:rPr>
            </a:br>
            <a:endParaRPr lang="en-US" dirty="0">
              <a:latin typeface="Proxima Nova" panose="02000506030000020004" pitchFamily="50"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a:t>Funding and Disclosures</a:t>
            </a:r>
            <a:endParaRPr/>
          </a:p>
        </p:txBody>
      </p:sp>
      <p:sp>
        <p:nvSpPr>
          <p:cNvPr id="574" name="Google Shape;574;p26"/>
          <p:cNvSpPr txBox="1">
            <a:spLocks noGrp="1"/>
          </p:cNvSpPr>
          <p:nvPr>
            <p:ph type="body" idx="4294967295"/>
          </p:nvPr>
        </p:nvSpPr>
        <p:spPr>
          <a:xfrm>
            <a:off x="457200" y="1235783"/>
            <a:ext cx="8229600" cy="3479800"/>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0"/>
              </a:spcBef>
              <a:spcAft>
                <a:spcPts val="0"/>
              </a:spcAft>
              <a:buClr>
                <a:schemeClr val="dk1"/>
              </a:buClr>
              <a:buSzPts val="1600"/>
              <a:buNone/>
            </a:pPr>
            <a:r>
              <a:rPr lang="en-US" sz="1600" b="1" dirty="0">
                <a:latin typeface="Proxima Nova" panose="02000506030000020004" pitchFamily="50" charset="0"/>
                <a:ea typeface="Arial"/>
                <a:cs typeface="Arial"/>
                <a:sym typeface="Arial"/>
              </a:rPr>
              <a:t>Active Funding</a:t>
            </a:r>
            <a:endParaRPr dirty="0">
              <a:latin typeface="Proxima Nova" panose="02000506030000020004" pitchFamily="50" charset="0"/>
            </a:endParaRPr>
          </a:p>
          <a:p>
            <a:pPr marL="584001" lvl="1" indent="-241101" algn="l" rtl="0">
              <a:lnSpc>
                <a:spcPct val="85000"/>
              </a:lnSpc>
              <a:spcBef>
                <a:spcPts val="400"/>
              </a:spcBef>
              <a:spcAft>
                <a:spcPts val="0"/>
              </a:spcAft>
              <a:buClr>
                <a:schemeClr val="dk1"/>
              </a:buClr>
              <a:buSzPts val="1600"/>
              <a:buFont typeface="Arial"/>
              <a:buChar char="•"/>
            </a:pPr>
            <a:r>
              <a:rPr lang="en-US" sz="1600" dirty="0">
                <a:latin typeface="Proxima Nova" panose="02000506030000020004" pitchFamily="50" charset="0"/>
                <a:ea typeface="Arial"/>
                <a:cs typeface="Arial"/>
                <a:sym typeface="Arial"/>
              </a:rPr>
              <a:t>Department o</a:t>
            </a:r>
            <a:r>
              <a:rPr lang="en-US" sz="1600" dirty="0">
                <a:latin typeface="Proxima Nova" panose="02000506030000020004" pitchFamily="50" charset="0"/>
              </a:rPr>
              <a:t>f Justice/Comprehensive Opioid Abuse Program </a:t>
            </a:r>
            <a:endParaRPr sz="1600" dirty="0">
              <a:latin typeface="Proxima Nova" panose="02000506030000020004" pitchFamily="50" charset="0"/>
            </a:endParaRPr>
          </a:p>
          <a:p>
            <a:pPr marL="584001" lvl="1" indent="-241101" algn="l" rtl="0">
              <a:lnSpc>
                <a:spcPct val="85000"/>
              </a:lnSpc>
              <a:spcBef>
                <a:spcPts val="400"/>
              </a:spcBef>
              <a:spcAft>
                <a:spcPts val="0"/>
              </a:spcAft>
              <a:buClr>
                <a:schemeClr val="dk1"/>
              </a:buClr>
              <a:buSzPts val="1600"/>
              <a:buFont typeface="Arial"/>
              <a:buChar char="•"/>
            </a:pPr>
            <a:r>
              <a:rPr lang="en-US" sz="1600" dirty="0">
                <a:latin typeface="Proxima Nova" panose="02000506030000020004" pitchFamily="50" charset="0"/>
                <a:ea typeface="Arial"/>
                <a:cs typeface="Arial"/>
                <a:sym typeface="Arial"/>
              </a:rPr>
              <a:t>Department of Justice/</a:t>
            </a:r>
            <a:r>
              <a:rPr lang="en-US" sz="1600" dirty="0">
                <a:latin typeface="Proxima Nova" panose="02000506030000020004" pitchFamily="50" charset="0"/>
              </a:rPr>
              <a:t>Comprehensive Opioid, Stimulants, and Substance Abuse Program </a:t>
            </a:r>
            <a:endParaRPr sz="1600" dirty="0">
              <a:latin typeface="Proxima Nova" panose="02000506030000020004" pitchFamily="50" charset="0"/>
            </a:endParaRPr>
          </a:p>
          <a:p>
            <a:pPr marL="584002" lvl="1" indent="-241102" algn="l" rtl="0">
              <a:lnSpc>
                <a:spcPct val="85000"/>
              </a:lnSpc>
              <a:spcBef>
                <a:spcPts val="400"/>
              </a:spcBef>
              <a:spcAft>
                <a:spcPts val="0"/>
              </a:spcAft>
              <a:buClr>
                <a:schemeClr val="dk1"/>
              </a:buClr>
              <a:buSzPts val="1600"/>
              <a:buFont typeface="Arial"/>
              <a:buChar char="•"/>
            </a:pPr>
            <a:r>
              <a:rPr lang="en-US" sz="1600" dirty="0">
                <a:latin typeface="Proxima Nova" panose="02000506030000020004" pitchFamily="50" charset="0"/>
                <a:ea typeface="Arial"/>
                <a:cs typeface="Arial"/>
                <a:sym typeface="Arial"/>
              </a:rPr>
              <a:t>SAMHSA</a:t>
            </a:r>
            <a:endParaRPr dirty="0">
              <a:latin typeface="Proxima Nova" panose="02000506030000020004" pitchFamily="50" charset="0"/>
            </a:endParaRPr>
          </a:p>
          <a:p>
            <a:pPr marL="584002" lvl="1" indent="-241102" algn="l" rtl="0">
              <a:lnSpc>
                <a:spcPct val="85000"/>
              </a:lnSpc>
              <a:spcBef>
                <a:spcPts val="400"/>
              </a:spcBef>
              <a:spcAft>
                <a:spcPts val="0"/>
              </a:spcAft>
              <a:buClr>
                <a:schemeClr val="dk1"/>
              </a:buClr>
              <a:buSzPts val="1600"/>
              <a:buFont typeface="Arial"/>
              <a:buChar char="•"/>
            </a:pPr>
            <a:r>
              <a:rPr lang="en-US" sz="1600" dirty="0">
                <a:latin typeface="Proxima Nova" panose="02000506030000020004" pitchFamily="50" charset="0"/>
                <a:ea typeface="Arial"/>
                <a:cs typeface="Arial"/>
                <a:sym typeface="Arial"/>
              </a:rPr>
              <a:t>CDC/Michigan Department of Health and Human Services</a:t>
            </a:r>
            <a:endParaRPr dirty="0">
              <a:latin typeface="Proxima Nova" panose="02000506030000020004" pitchFamily="50" charset="0"/>
            </a:endParaRPr>
          </a:p>
          <a:p>
            <a:pPr marL="0" lvl="0" indent="0" algn="l" rtl="0">
              <a:lnSpc>
                <a:spcPct val="85000"/>
              </a:lnSpc>
              <a:spcBef>
                <a:spcPts val="400"/>
              </a:spcBef>
              <a:spcAft>
                <a:spcPts val="0"/>
              </a:spcAft>
              <a:buClr>
                <a:schemeClr val="dk1"/>
              </a:buClr>
              <a:buSzPts val="1600"/>
              <a:buNone/>
            </a:pPr>
            <a:endParaRPr sz="1600" dirty="0">
              <a:latin typeface="Proxima Nova" panose="02000506030000020004" pitchFamily="50" charset="0"/>
              <a:ea typeface="Arial"/>
              <a:cs typeface="Arial"/>
              <a:sym typeface="Arial"/>
            </a:endParaRPr>
          </a:p>
          <a:p>
            <a:pPr marL="0" lvl="0" indent="0" algn="l" rtl="0">
              <a:lnSpc>
                <a:spcPct val="85000"/>
              </a:lnSpc>
              <a:spcBef>
                <a:spcPts val="400"/>
              </a:spcBef>
              <a:spcAft>
                <a:spcPts val="0"/>
              </a:spcAft>
              <a:buClr>
                <a:schemeClr val="dk1"/>
              </a:buClr>
              <a:buSzPts val="1600"/>
              <a:buNone/>
            </a:pPr>
            <a:r>
              <a:rPr lang="en-US" sz="1600" dirty="0">
                <a:latin typeface="Proxima Nova" panose="02000506030000020004" pitchFamily="50" charset="0"/>
                <a:ea typeface="Arial"/>
                <a:cs typeface="Arial"/>
                <a:sym typeface="Arial"/>
              </a:rPr>
              <a:t>I receive royalties as a co-inventor of Rapid Assessment for Adolescent Preventive Services</a:t>
            </a:r>
            <a:endParaRPr dirty="0">
              <a:latin typeface="Proxima Nova" panose="02000506030000020004" pitchFamily="50" charset="0"/>
            </a:endParaRPr>
          </a:p>
          <a:p>
            <a:pPr marL="257175" lvl="0" indent="-155575" algn="l" rtl="0">
              <a:lnSpc>
                <a:spcPct val="85000"/>
              </a:lnSpc>
              <a:spcBef>
                <a:spcPts val="400"/>
              </a:spcBef>
              <a:spcAft>
                <a:spcPts val="0"/>
              </a:spcAft>
              <a:buClr>
                <a:schemeClr val="dk1"/>
              </a:buClr>
              <a:buSzPts val="1600"/>
              <a:buNone/>
            </a:pPr>
            <a:endParaRPr sz="1600" dirty="0">
              <a:latin typeface="Proxima Nova" panose="02000506030000020004" pitchFamily="50" charset="0"/>
              <a:ea typeface="Arial"/>
              <a:cs typeface="Arial"/>
              <a:sym typeface="Arial"/>
            </a:endParaRPr>
          </a:p>
        </p:txBody>
      </p:sp>
      <p:pic>
        <p:nvPicPr>
          <p:cNvPr id="2" name="Google Shape;320;p9" descr="Text&#10;&#10;Description automatically generated">
            <a:extLst>
              <a:ext uri="{FF2B5EF4-FFF2-40B4-BE49-F238E27FC236}">
                <a16:creationId xmlns:a16="http://schemas.microsoft.com/office/drawing/2014/main" id="{1933CACE-6AAA-01F6-388F-CA5EAC907115}"/>
              </a:ext>
            </a:extLst>
          </p:cNvPr>
          <p:cNvPicPr preferRelativeResize="0"/>
          <p:nvPr/>
        </p:nvPicPr>
        <p:blipFill rotWithShape="1">
          <a:blip r:embed="rId3">
            <a:alphaModFix/>
          </a:blip>
          <a:srcRect/>
          <a:stretch/>
        </p:blipFill>
        <p:spPr>
          <a:xfrm>
            <a:off x="8198863" y="554342"/>
            <a:ext cx="729983" cy="21529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27" descr="Text, letter&#10;&#10;Description automatically generated"/>
          <p:cNvPicPr preferRelativeResize="0"/>
          <p:nvPr/>
        </p:nvPicPr>
        <p:blipFill rotWithShape="1">
          <a:blip r:embed="rId3">
            <a:alphaModFix/>
          </a:blip>
          <a:srcRect/>
          <a:stretch/>
        </p:blipFill>
        <p:spPr>
          <a:xfrm>
            <a:off x="214776" y="1492700"/>
            <a:ext cx="4198197" cy="776667"/>
          </a:xfrm>
          <a:prstGeom prst="rect">
            <a:avLst/>
          </a:prstGeom>
          <a:noFill/>
          <a:ln>
            <a:noFill/>
          </a:ln>
        </p:spPr>
      </p:pic>
      <p:pic>
        <p:nvPicPr>
          <p:cNvPr id="580" name="Google Shape;580;p27" descr="A group of people in a room&#10;&#10;Description automatically generated with medium confidence"/>
          <p:cNvPicPr preferRelativeResize="0"/>
          <p:nvPr/>
        </p:nvPicPr>
        <p:blipFill rotWithShape="1">
          <a:blip r:embed="rId4">
            <a:alphaModFix/>
          </a:blip>
          <a:srcRect/>
          <a:stretch/>
        </p:blipFill>
        <p:spPr>
          <a:xfrm>
            <a:off x="5577642" y="2552907"/>
            <a:ext cx="3264447" cy="2489142"/>
          </a:xfrm>
          <a:prstGeom prst="rect">
            <a:avLst/>
          </a:prstGeom>
          <a:noFill/>
          <a:ln>
            <a:noFill/>
          </a:ln>
        </p:spPr>
      </p:pic>
      <p:pic>
        <p:nvPicPr>
          <p:cNvPr id="581" name="Google Shape;581;p27" descr="Text&#10;&#10;Description automatically generated"/>
          <p:cNvPicPr preferRelativeResize="0"/>
          <p:nvPr/>
        </p:nvPicPr>
        <p:blipFill rotWithShape="1">
          <a:blip r:embed="rId5">
            <a:alphaModFix/>
          </a:blip>
          <a:srcRect/>
          <a:stretch/>
        </p:blipFill>
        <p:spPr>
          <a:xfrm>
            <a:off x="342900" y="3038881"/>
            <a:ext cx="4070073" cy="691912"/>
          </a:xfrm>
          <a:prstGeom prst="rect">
            <a:avLst/>
          </a:prstGeom>
          <a:noFill/>
          <a:ln>
            <a:noFill/>
          </a:ln>
        </p:spPr>
      </p:pic>
      <p:pic>
        <p:nvPicPr>
          <p:cNvPr id="582" name="Google Shape;582;p27" descr="A group of people posing for a photo&#10;&#10;Description automatically generated"/>
          <p:cNvPicPr preferRelativeResize="0"/>
          <p:nvPr/>
        </p:nvPicPr>
        <p:blipFill rotWithShape="1">
          <a:blip r:embed="rId6">
            <a:alphaModFix/>
          </a:blip>
          <a:srcRect/>
          <a:stretch/>
        </p:blipFill>
        <p:spPr>
          <a:xfrm>
            <a:off x="5490509" y="101451"/>
            <a:ext cx="3438715" cy="2303940"/>
          </a:xfrm>
          <a:prstGeom prst="rect">
            <a:avLst/>
          </a:prstGeom>
          <a:noFill/>
          <a:ln>
            <a:noFill/>
          </a:ln>
        </p:spPr>
      </p:pic>
      <p:pic>
        <p:nvPicPr>
          <p:cNvPr id="583" name="Google Shape;583;p27" descr="Thinking Emoticon Question Face Emoji With Eyeglasses Vector Illustration  Stock Illustration - Download Image Now - iStock"/>
          <p:cNvPicPr preferRelativeResize="0"/>
          <p:nvPr/>
        </p:nvPicPr>
        <p:blipFill rotWithShape="1">
          <a:blip r:embed="rId7">
            <a:alphaModFix/>
          </a:blip>
          <a:srcRect/>
          <a:stretch/>
        </p:blipFill>
        <p:spPr>
          <a:xfrm>
            <a:off x="3765063" y="112489"/>
            <a:ext cx="1099220" cy="1099220"/>
          </a:xfrm>
          <a:prstGeom prst="rect">
            <a:avLst/>
          </a:prstGeom>
          <a:noFill/>
          <a:ln>
            <a:noFill/>
          </a:ln>
        </p:spPr>
      </p:pic>
      <p:pic>
        <p:nvPicPr>
          <p:cNvPr id="584" name="Google Shape;584;p27"/>
          <p:cNvPicPr preferRelativeResize="0"/>
          <p:nvPr/>
        </p:nvPicPr>
        <p:blipFill rotWithShape="1">
          <a:blip r:embed="rId8">
            <a:alphaModFix/>
          </a:blip>
          <a:srcRect/>
          <a:stretch/>
        </p:blipFill>
        <p:spPr>
          <a:xfrm>
            <a:off x="3245986" y="3533735"/>
            <a:ext cx="1211897" cy="1291365"/>
          </a:xfrm>
          <a:prstGeom prst="rect">
            <a:avLst/>
          </a:prstGeom>
          <a:noFill/>
          <a:ln>
            <a:noFill/>
          </a:ln>
        </p:spPr>
      </p:pic>
      <p:sp>
        <p:nvSpPr>
          <p:cNvPr id="585" name="Google Shape;585;p27"/>
          <p:cNvSpPr txBox="1">
            <a:spLocks noGrp="1"/>
          </p:cNvSpPr>
          <p:nvPr>
            <p:ph type="title"/>
          </p:nvPr>
        </p:nvSpPr>
        <p:spPr>
          <a:xfrm>
            <a:off x="428473" y="396151"/>
            <a:ext cx="7772400" cy="60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3000"/>
              <a:buFont typeface="Arial"/>
              <a:buNone/>
            </a:pPr>
            <a:r>
              <a:rPr lang="en-US" dirty="0"/>
              <a:t>How Do I Fit? </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28"/>
          <p:cNvPicPr preferRelativeResize="0"/>
          <p:nvPr/>
        </p:nvPicPr>
        <p:blipFill rotWithShape="1">
          <a:blip r:embed="rId3">
            <a:alphaModFix/>
          </a:blip>
          <a:srcRect t="19417" r="-2" b="11609"/>
          <a:stretch/>
        </p:blipFill>
        <p:spPr>
          <a:xfrm>
            <a:off x="3575451" y="0"/>
            <a:ext cx="5586026" cy="2571750"/>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591" name="Google Shape;591;p28"/>
          <p:cNvPicPr preferRelativeResize="0"/>
          <p:nvPr/>
        </p:nvPicPr>
        <p:blipFill rotWithShape="1">
          <a:blip r:embed="rId4">
            <a:alphaModFix/>
          </a:blip>
          <a:srcRect r="-2" b="18513"/>
          <a:stretch/>
        </p:blipFill>
        <p:spPr>
          <a:xfrm>
            <a:off x="3575451" y="2571750"/>
            <a:ext cx="5586026" cy="2571759"/>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592" name="Google Shape;592;p28"/>
          <p:cNvSpPr txBox="1">
            <a:spLocks noGrp="1"/>
          </p:cNvSpPr>
          <p:nvPr>
            <p:ph type="title"/>
          </p:nvPr>
        </p:nvSpPr>
        <p:spPr>
          <a:xfrm>
            <a:off x="685800" y="685800"/>
            <a:ext cx="2987675" cy="604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2160"/>
              <a:buFont typeface="Arial"/>
              <a:buNone/>
            </a:pPr>
            <a:r>
              <a:rPr lang="en-US" sz="2560" dirty="0"/>
              <a:t>Train-the-Trainer Naloxone Training and Distribution</a:t>
            </a:r>
            <a:r>
              <a:rPr lang="en-US" sz="2560" baseline="30000" dirty="0"/>
              <a:t>1</a:t>
            </a:r>
            <a:endParaRPr sz="2560" dirty="0"/>
          </a:p>
        </p:txBody>
      </p:sp>
      <p:sp>
        <p:nvSpPr>
          <p:cNvPr id="593" name="Google Shape;593;p28"/>
          <p:cNvSpPr txBox="1">
            <a:spLocks noGrp="1"/>
          </p:cNvSpPr>
          <p:nvPr>
            <p:ph type="body" idx="4294967295"/>
          </p:nvPr>
        </p:nvSpPr>
        <p:spPr>
          <a:xfrm>
            <a:off x="230521" y="2091536"/>
            <a:ext cx="3673475" cy="2028825"/>
          </a:xfrm>
          <a:prstGeom prst="rect">
            <a:avLst/>
          </a:prstGeom>
          <a:noFill/>
          <a:ln>
            <a:noFill/>
          </a:ln>
        </p:spPr>
        <p:txBody>
          <a:bodyPr spcFirstLastPara="1" wrap="square" lIns="91425" tIns="45700" rIns="91425" bIns="45700" anchor="t" anchorCtr="0">
            <a:normAutofit/>
          </a:bodyPr>
          <a:lstStyle/>
          <a:p>
            <a:pPr marL="457200" lvl="0" indent="-400050" algn="l" rtl="0">
              <a:lnSpc>
                <a:spcPct val="75000"/>
              </a:lnSpc>
              <a:spcBef>
                <a:spcPts val="400"/>
              </a:spcBef>
              <a:spcAft>
                <a:spcPts val="0"/>
              </a:spcAft>
              <a:buSzPts val="2700"/>
              <a:buChar char="•"/>
            </a:pPr>
            <a:r>
              <a:rPr lang="en-US" sz="2000" dirty="0"/>
              <a:t>It works!</a:t>
            </a:r>
            <a:endParaRPr sz="2000" dirty="0"/>
          </a:p>
          <a:p>
            <a:pPr marL="914400" lvl="1" indent="-393700" algn="l" rtl="0">
              <a:lnSpc>
                <a:spcPct val="75000"/>
              </a:lnSpc>
              <a:spcBef>
                <a:spcPts val="0"/>
              </a:spcBef>
              <a:spcAft>
                <a:spcPts val="0"/>
              </a:spcAft>
              <a:buSzPts val="2600"/>
              <a:buChar char="–"/>
            </a:pPr>
            <a:r>
              <a:rPr lang="en-US" sz="2000" dirty="0"/>
              <a:t>Easy to train others</a:t>
            </a:r>
            <a:endParaRPr sz="2000" dirty="0"/>
          </a:p>
          <a:p>
            <a:pPr marL="914400" lvl="1" indent="-393700" algn="l" rtl="0">
              <a:lnSpc>
                <a:spcPct val="75000"/>
              </a:lnSpc>
              <a:spcBef>
                <a:spcPts val="0"/>
              </a:spcBef>
              <a:spcAft>
                <a:spcPts val="0"/>
              </a:spcAft>
              <a:buSzPts val="2600"/>
              <a:buChar char="–"/>
            </a:pPr>
            <a:r>
              <a:rPr lang="en-US" sz="2000" dirty="0"/>
              <a:t>Nurses are educators</a:t>
            </a:r>
            <a:endParaRPr sz="2000" dirty="0"/>
          </a:p>
          <a:p>
            <a:pPr marL="0" lvl="0" indent="0" algn="l" rtl="0">
              <a:lnSpc>
                <a:spcPct val="75000"/>
              </a:lnSpc>
              <a:spcBef>
                <a:spcPts val="400"/>
              </a:spcBef>
              <a:spcAft>
                <a:spcPts val="0"/>
              </a:spcAft>
              <a:buClr>
                <a:schemeClr val="dk1"/>
              </a:buClr>
              <a:buSzPts val="1600"/>
              <a:buNone/>
            </a:pPr>
            <a:endParaRPr sz="1200" dirty="0"/>
          </a:p>
        </p:txBody>
      </p:sp>
      <p:sp>
        <p:nvSpPr>
          <p:cNvPr id="594" name="Google Shape;594;p28"/>
          <p:cNvSpPr txBox="1">
            <a:spLocks noGrp="1"/>
          </p:cNvSpPr>
          <p:nvPr>
            <p:ph type="body" idx="4294967295"/>
          </p:nvPr>
        </p:nvSpPr>
        <p:spPr>
          <a:xfrm>
            <a:off x="0" y="4725988"/>
            <a:ext cx="9144000" cy="400050"/>
          </a:xfrm>
          <a:prstGeom prst="rect">
            <a:avLst/>
          </a:prstGeom>
          <a:noFill/>
          <a:ln>
            <a:noFill/>
          </a:ln>
        </p:spPr>
        <p:txBody>
          <a:bodyPr spcFirstLastPara="1" wrap="square" lIns="274300" tIns="137150" rIns="274300" bIns="137150" anchor="b" anchorCtr="0">
            <a:noAutofit/>
          </a:bodyPr>
          <a:lstStyle/>
          <a:p>
            <a:pPr marL="0" lvl="0" indent="0" algn="l" rtl="0">
              <a:lnSpc>
                <a:spcPct val="85000"/>
              </a:lnSpc>
              <a:spcBef>
                <a:spcPts val="0"/>
              </a:spcBef>
              <a:spcAft>
                <a:spcPts val="0"/>
              </a:spcAft>
              <a:buClr>
                <a:schemeClr val="dk1"/>
              </a:buClr>
              <a:buSzPts val="1050"/>
              <a:buNone/>
            </a:pPr>
            <a:r>
              <a:rPr lang="en-US" sz="1050" u="sng" baseline="30000">
                <a:solidFill>
                  <a:schemeClr val="hlink"/>
                </a:solidFill>
                <a:hlinkClick r:id="rId5"/>
              </a:rPr>
              <a:t>1</a:t>
            </a:r>
            <a:r>
              <a:rPr lang="en-US" sz="1050" u="sng">
                <a:solidFill>
                  <a:schemeClr val="hlink"/>
                </a:solidFill>
                <a:hlinkClick r:id="rId5"/>
              </a:rPr>
              <a:t>Dahlem et al, 2020, Substance Abuse; 41(4). </a:t>
            </a:r>
            <a:endParaRPr sz="105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cxnSp>
        <p:nvCxnSpPr>
          <p:cNvPr id="600" name="Google Shape;600;p29"/>
          <p:cNvCxnSpPr/>
          <p:nvPr/>
        </p:nvCxnSpPr>
        <p:spPr>
          <a:xfrm>
            <a:off x="7868114" y="1040435"/>
            <a:ext cx="139349" cy="0"/>
          </a:xfrm>
          <a:prstGeom prst="straightConnector1">
            <a:avLst/>
          </a:prstGeom>
          <a:noFill/>
          <a:ln w="28575" cap="flat" cmpd="sng">
            <a:solidFill>
              <a:schemeClr val="accent4"/>
            </a:solidFill>
            <a:prstDash val="solid"/>
            <a:round/>
            <a:headEnd type="none" w="sm" len="sm"/>
            <a:tailEnd type="none" w="sm" len="sm"/>
          </a:ln>
        </p:spPr>
      </p:cxnSp>
      <p:cxnSp>
        <p:nvCxnSpPr>
          <p:cNvPr id="602" name="Google Shape;602;p29"/>
          <p:cNvCxnSpPr/>
          <p:nvPr/>
        </p:nvCxnSpPr>
        <p:spPr>
          <a:xfrm>
            <a:off x="8007464" y="653601"/>
            <a:ext cx="31792" cy="4300885"/>
          </a:xfrm>
          <a:prstGeom prst="straightConnector1">
            <a:avLst/>
          </a:prstGeom>
          <a:noFill/>
          <a:ln w="22225" cap="flat" cmpd="sng">
            <a:solidFill>
              <a:schemeClr val="accent4"/>
            </a:solidFill>
            <a:prstDash val="solid"/>
            <a:round/>
            <a:headEnd type="diamond" w="med" len="med"/>
            <a:tailEnd type="diamond" w="med" len="med"/>
          </a:ln>
        </p:spPr>
      </p:cxnSp>
      <p:sp>
        <p:nvSpPr>
          <p:cNvPr id="603" name="Google Shape;603;p29"/>
          <p:cNvSpPr/>
          <p:nvPr/>
        </p:nvSpPr>
        <p:spPr>
          <a:xfrm>
            <a:off x="7255797" y="734144"/>
            <a:ext cx="617220" cy="617220"/>
          </a:xfrm>
          <a:prstGeom prst="roundRect">
            <a:avLst>
              <a:gd name="adj" fmla="val 16667"/>
            </a:avLst>
          </a:prstGeom>
          <a:solidFill>
            <a:srgbClr val="141414">
              <a:alpha val="3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50"/>
              <a:buFont typeface="Calibri"/>
              <a:buNone/>
            </a:pPr>
            <a:r>
              <a:rPr lang="en-US" sz="1350" b="1" i="0" u="none" strike="noStrike" cap="none">
                <a:solidFill>
                  <a:srgbClr val="FFFFFF"/>
                </a:solidFill>
                <a:latin typeface="Calibri"/>
                <a:ea typeface="Calibri"/>
                <a:cs typeface="Calibri"/>
                <a:sym typeface="Calibri"/>
              </a:rPr>
              <a:t>JUN</a:t>
            </a:r>
            <a:endParaRPr/>
          </a:p>
          <a:p>
            <a:pPr marL="0" marR="0" lvl="0" indent="0" algn="ctr" rtl="0">
              <a:lnSpc>
                <a:spcPct val="100000"/>
              </a:lnSpc>
              <a:spcBef>
                <a:spcPts val="0"/>
              </a:spcBef>
              <a:spcAft>
                <a:spcPts val="0"/>
              </a:spcAft>
              <a:buClr>
                <a:srgbClr val="FFFFFF"/>
              </a:buClr>
              <a:buSzPts val="1350"/>
              <a:buFont typeface="Calibri"/>
              <a:buNone/>
            </a:pPr>
            <a:r>
              <a:rPr lang="en-US" sz="1350" b="1" i="0" u="none" strike="noStrike" cap="none">
                <a:solidFill>
                  <a:srgbClr val="FFFFFF"/>
                </a:solidFill>
                <a:latin typeface="Calibri"/>
                <a:ea typeface="Calibri"/>
                <a:cs typeface="Calibri"/>
                <a:sym typeface="Calibri"/>
              </a:rPr>
              <a:t>2019</a:t>
            </a:r>
            <a:endParaRPr/>
          </a:p>
        </p:txBody>
      </p:sp>
      <p:sp>
        <p:nvSpPr>
          <p:cNvPr id="604" name="Google Shape;604;p29"/>
          <p:cNvSpPr/>
          <p:nvPr/>
        </p:nvSpPr>
        <p:spPr>
          <a:xfrm>
            <a:off x="7011536" y="2865460"/>
            <a:ext cx="860061" cy="85725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50"/>
              <a:buFont typeface="Calibri"/>
              <a:buNone/>
            </a:pPr>
            <a:r>
              <a:rPr lang="en-US" sz="1050" b="1" i="1" u="none" strike="noStrike" cap="none">
                <a:solidFill>
                  <a:srgbClr val="FFFFFF"/>
                </a:solidFill>
                <a:latin typeface="Calibri"/>
                <a:ea typeface="Calibri"/>
                <a:cs typeface="Calibri"/>
                <a:sym typeface="Calibri"/>
              </a:rPr>
              <a:t>Summit #2</a:t>
            </a:r>
            <a:endParaRPr/>
          </a:p>
          <a:p>
            <a:pPr marL="0" marR="0" lvl="0" indent="0" algn="ctr" rtl="0">
              <a:lnSpc>
                <a:spcPct val="100000"/>
              </a:lnSpc>
              <a:spcBef>
                <a:spcPts val="0"/>
              </a:spcBef>
              <a:spcAft>
                <a:spcPts val="0"/>
              </a:spcAft>
              <a:buClr>
                <a:srgbClr val="000000"/>
              </a:buClr>
              <a:buSzPts val="375"/>
              <a:buFont typeface="Arial"/>
              <a:buNone/>
            </a:pPr>
            <a:endParaRPr sz="375"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350"/>
              <a:buFont typeface="Calibri"/>
              <a:buNone/>
            </a:pPr>
            <a:r>
              <a:rPr lang="en-US" sz="1350" b="1" i="0" u="none" strike="noStrike" cap="none">
                <a:solidFill>
                  <a:srgbClr val="FFFFFF"/>
                </a:solidFill>
                <a:latin typeface="Calibri"/>
                <a:ea typeface="Calibri"/>
                <a:cs typeface="Calibri"/>
                <a:sym typeface="Calibri"/>
              </a:rPr>
              <a:t>FEB</a:t>
            </a:r>
            <a:endParaRPr/>
          </a:p>
          <a:p>
            <a:pPr marL="0" marR="0" lvl="0" indent="0" algn="ctr" rtl="0">
              <a:lnSpc>
                <a:spcPct val="100000"/>
              </a:lnSpc>
              <a:spcBef>
                <a:spcPts val="0"/>
              </a:spcBef>
              <a:spcAft>
                <a:spcPts val="0"/>
              </a:spcAft>
              <a:buClr>
                <a:srgbClr val="FFFFFF"/>
              </a:buClr>
              <a:buSzPts val="1350"/>
              <a:buFont typeface="Calibri"/>
              <a:buNone/>
            </a:pPr>
            <a:r>
              <a:rPr lang="en-US" sz="1350" b="1" i="0" u="none" strike="noStrike" cap="none">
                <a:solidFill>
                  <a:srgbClr val="FFFFFF"/>
                </a:solidFill>
                <a:latin typeface="Calibri"/>
                <a:ea typeface="Calibri"/>
                <a:cs typeface="Calibri"/>
                <a:sym typeface="Calibri"/>
              </a:rPr>
              <a:t>27</a:t>
            </a:r>
            <a:endParaRPr/>
          </a:p>
          <a:p>
            <a:pPr marL="0" marR="0" lvl="0" indent="0" algn="ctr" rtl="0">
              <a:lnSpc>
                <a:spcPct val="100000"/>
              </a:lnSpc>
              <a:spcBef>
                <a:spcPts val="0"/>
              </a:spcBef>
              <a:spcAft>
                <a:spcPts val="0"/>
              </a:spcAft>
              <a:buClr>
                <a:srgbClr val="FFFFFF"/>
              </a:buClr>
              <a:buSzPts val="1350"/>
              <a:buFont typeface="Calibri"/>
              <a:buNone/>
            </a:pPr>
            <a:r>
              <a:rPr lang="en-US" sz="1350" b="1" i="0" u="none" strike="noStrike" cap="none">
                <a:solidFill>
                  <a:srgbClr val="FFFFFF"/>
                </a:solidFill>
                <a:latin typeface="Calibri"/>
                <a:ea typeface="Calibri"/>
                <a:cs typeface="Calibri"/>
                <a:sym typeface="Calibri"/>
              </a:rPr>
              <a:t>2020</a:t>
            </a:r>
            <a:endParaRPr/>
          </a:p>
        </p:txBody>
      </p:sp>
      <p:sp>
        <p:nvSpPr>
          <p:cNvPr id="605" name="Google Shape;605;p29"/>
          <p:cNvSpPr/>
          <p:nvPr/>
        </p:nvSpPr>
        <p:spPr>
          <a:xfrm>
            <a:off x="8181419" y="4098463"/>
            <a:ext cx="617220" cy="61722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50"/>
              <a:buFont typeface="Calibri"/>
              <a:buNone/>
            </a:pPr>
            <a:r>
              <a:rPr lang="en-US" sz="1350" b="1" i="0" u="none" strike="noStrike" cap="none">
                <a:solidFill>
                  <a:srgbClr val="FFFFFF"/>
                </a:solidFill>
                <a:latin typeface="Calibri"/>
                <a:ea typeface="Calibri"/>
                <a:cs typeface="Calibri"/>
                <a:sym typeface="Calibri"/>
              </a:rPr>
              <a:t>SEPT</a:t>
            </a:r>
            <a:endParaRPr/>
          </a:p>
          <a:p>
            <a:pPr marL="0" marR="0" lvl="0" indent="0" algn="ctr" rtl="0">
              <a:lnSpc>
                <a:spcPct val="100000"/>
              </a:lnSpc>
              <a:spcBef>
                <a:spcPts val="0"/>
              </a:spcBef>
              <a:spcAft>
                <a:spcPts val="0"/>
              </a:spcAft>
              <a:buClr>
                <a:srgbClr val="FFFFFF"/>
              </a:buClr>
              <a:buSzPts val="1350"/>
              <a:buFont typeface="Calibri"/>
              <a:buNone/>
            </a:pPr>
            <a:r>
              <a:rPr lang="en-US" sz="1350" b="1" i="0" u="none" strike="noStrike" cap="none">
                <a:solidFill>
                  <a:srgbClr val="FFFFFF"/>
                </a:solidFill>
                <a:latin typeface="Calibri"/>
                <a:ea typeface="Calibri"/>
                <a:cs typeface="Calibri"/>
                <a:sym typeface="Calibri"/>
              </a:rPr>
              <a:t>2020</a:t>
            </a:r>
            <a:endParaRPr/>
          </a:p>
        </p:txBody>
      </p:sp>
      <p:cxnSp>
        <p:nvCxnSpPr>
          <p:cNvPr id="606" name="Google Shape;606;p29"/>
          <p:cNvCxnSpPr/>
          <p:nvPr/>
        </p:nvCxnSpPr>
        <p:spPr>
          <a:xfrm>
            <a:off x="8027935" y="4413727"/>
            <a:ext cx="163720" cy="0"/>
          </a:xfrm>
          <a:prstGeom prst="straightConnector1">
            <a:avLst/>
          </a:prstGeom>
          <a:noFill/>
          <a:ln w="28575" cap="flat" cmpd="sng">
            <a:solidFill>
              <a:schemeClr val="accent4"/>
            </a:solidFill>
            <a:prstDash val="solid"/>
            <a:round/>
            <a:headEnd type="none" w="sm" len="sm"/>
            <a:tailEnd type="none" w="sm" len="sm"/>
          </a:ln>
        </p:spPr>
      </p:cxnSp>
      <p:sp>
        <p:nvSpPr>
          <p:cNvPr id="607" name="Google Shape;607;p29"/>
          <p:cNvSpPr txBox="1"/>
          <p:nvPr/>
        </p:nvSpPr>
        <p:spPr>
          <a:xfrm>
            <a:off x="7359558" y="118617"/>
            <a:ext cx="1640374" cy="461665"/>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Arial"/>
                <a:ea typeface="Arial"/>
                <a:cs typeface="Arial"/>
                <a:sym typeface="Arial"/>
              </a:rPr>
              <a:t>PROJECT</a:t>
            </a:r>
            <a:endParaRPr dirty="0"/>
          </a:p>
          <a:p>
            <a:pPr marL="0" marR="0" lvl="0" indent="0" algn="ctr"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Arial"/>
                <a:ea typeface="Arial"/>
                <a:cs typeface="Arial"/>
                <a:sym typeface="Arial"/>
              </a:rPr>
              <a:t>TIMELINE</a:t>
            </a:r>
            <a:endParaRPr dirty="0"/>
          </a:p>
        </p:txBody>
      </p:sp>
      <p:grpSp>
        <p:nvGrpSpPr>
          <p:cNvPr id="608" name="Google Shape;608;p29"/>
          <p:cNvGrpSpPr/>
          <p:nvPr/>
        </p:nvGrpSpPr>
        <p:grpSpPr>
          <a:xfrm>
            <a:off x="1054308" y="2015365"/>
            <a:ext cx="5670636" cy="1113437"/>
            <a:chOff x="1405744" y="2721400"/>
            <a:chExt cx="7560848" cy="1484583"/>
          </a:xfrm>
        </p:grpSpPr>
        <p:pic>
          <p:nvPicPr>
            <p:cNvPr id="609" name="Google Shape;609;p29"/>
            <p:cNvPicPr preferRelativeResize="0"/>
            <p:nvPr/>
          </p:nvPicPr>
          <p:blipFill rotWithShape="1">
            <a:blip r:embed="rId3">
              <a:alphaModFix/>
            </a:blip>
            <a:srcRect/>
            <a:stretch/>
          </p:blipFill>
          <p:spPr>
            <a:xfrm>
              <a:off x="1405744" y="2731409"/>
              <a:ext cx="1845525" cy="1474574"/>
            </a:xfrm>
            <a:prstGeom prst="rect">
              <a:avLst/>
            </a:prstGeom>
            <a:noFill/>
            <a:ln>
              <a:noFill/>
            </a:ln>
          </p:spPr>
        </p:pic>
        <p:sp>
          <p:nvSpPr>
            <p:cNvPr id="610" name="Google Shape;610;p29"/>
            <p:cNvSpPr txBox="1"/>
            <p:nvPr/>
          </p:nvSpPr>
          <p:spPr>
            <a:xfrm>
              <a:off x="3003317" y="3174165"/>
              <a:ext cx="5963275" cy="861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Proxima Nova" panose="02000506030000020004" pitchFamily="50" charset="0"/>
                  <a:sym typeface="Arial"/>
                </a:rPr>
                <a:t>2,400</a:t>
              </a:r>
              <a:r>
                <a:rPr lang="en-US" sz="1200" b="0" i="0" u="none" strike="noStrike" cap="none">
                  <a:solidFill>
                    <a:srgbClr val="000000"/>
                  </a:solidFill>
                  <a:latin typeface="Proxima Nova" panose="02000506030000020004" pitchFamily="50" charset="0"/>
                  <a:sym typeface="Arial"/>
                </a:rPr>
                <a:t> kits to be distributed free to ED patients</a:t>
              </a:r>
              <a:endParaRPr>
                <a:latin typeface="Proxima Nova" panose="02000506030000020004" pitchFamily="50" charset="0"/>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Proxima Nova" panose="02000506030000020004" pitchFamily="50" charset="0"/>
                  <a:sym typeface="Arial"/>
                </a:rPr>
                <a:t>Kits tailored to local naloxone standing order pharmacies</a:t>
              </a:r>
              <a:endParaRPr>
                <a:latin typeface="Proxima Nova" panose="02000506030000020004" pitchFamily="50" charset="0"/>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Proxima Nova" panose="02000506030000020004" pitchFamily="50" charset="0"/>
                  <a:sym typeface="Arial"/>
                </a:rPr>
                <a:t>ED site visits for scoping and train-the-trainer education</a:t>
              </a:r>
              <a:endParaRPr>
                <a:latin typeface="Proxima Nova" panose="02000506030000020004" pitchFamily="50" charset="0"/>
              </a:endParaRPr>
            </a:p>
          </p:txBody>
        </p:sp>
        <p:sp>
          <p:nvSpPr>
            <p:cNvPr id="611" name="Google Shape;611;p29"/>
            <p:cNvSpPr txBox="1"/>
            <p:nvPr/>
          </p:nvSpPr>
          <p:spPr>
            <a:xfrm>
              <a:off x="3009300" y="2721400"/>
              <a:ext cx="4364799"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Proxima Nova" panose="02000506030000020004" pitchFamily="50" charset="0"/>
                  <a:sym typeface="Arial"/>
                </a:rPr>
                <a:t>ED Naloxone Rescue Kits</a:t>
              </a:r>
              <a:endParaRPr dirty="0">
                <a:latin typeface="Proxima Nova" panose="02000506030000020004" pitchFamily="50" charset="0"/>
              </a:endParaRPr>
            </a:p>
          </p:txBody>
        </p:sp>
      </p:grpSp>
      <p:pic>
        <p:nvPicPr>
          <p:cNvPr id="612" name="Google Shape;612;p29"/>
          <p:cNvPicPr preferRelativeResize="0"/>
          <p:nvPr/>
        </p:nvPicPr>
        <p:blipFill rotWithShape="1">
          <a:blip r:embed="rId4">
            <a:alphaModFix/>
          </a:blip>
          <a:srcRect/>
          <a:stretch/>
        </p:blipFill>
        <p:spPr>
          <a:xfrm>
            <a:off x="7359558" y="833314"/>
            <a:ext cx="381224" cy="361019"/>
          </a:xfrm>
          <a:prstGeom prst="rect">
            <a:avLst/>
          </a:prstGeom>
          <a:noFill/>
          <a:ln>
            <a:noFill/>
          </a:ln>
        </p:spPr>
      </p:pic>
      <p:grpSp>
        <p:nvGrpSpPr>
          <p:cNvPr id="613" name="Google Shape;613;p29"/>
          <p:cNvGrpSpPr/>
          <p:nvPr/>
        </p:nvGrpSpPr>
        <p:grpSpPr>
          <a:xfrm>
            <a:off x="3853362" y="4116925"/>
            <a:ext cx="4162602" cy="764773"/>
            <a:chOff x="5145432" y="5409184"/>
            <a:chExt cx="5550136" cy="1019697"/>
          </a:xfrm>
        </p:grpSpPr>
        <p:grpSp>
          <p:nvGrpSpPr>
            <p:cNvPr id="614" name="Google Shape;614;p29"/>
            <p:cNvGrpSpPr/>
            <p:nvPr/>
          </p:nvGrpSpPr>
          <p:grpSpPr>
            <a:xfrm>
              <a:off x="6051275" y="5409184"/>
              <a:ext cx="4644293" cy="1019697"/>
              <a:chOff x="4075449" y="4972049"/>
              <a:chExt cx="4644293" cy="1019697"/>
            </a:xfrm>
          </p:grpSpPr>
          <p:sp>
            <p:nvSpPr>
              <p:cNvPr id="615" name="Google Shape;615;p29"/>
              <p:cNvSpPr txBox="1"/>
              <p:nvPr/>
            </p:nvSpPr>
            <p:spPr>
              <a:xfrm>
                <a:off x="4081768" y="5376193"/>
                <a:ext cx="4637974"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Proxima Nova" panose="02000506030000020004" pitchFamily="50" charset="0"/>
                    <a:sym typeface="Arial"/>
                  </a:rPr>
                  <a:t>Environmental scan of current ED practice</a:t>
                </a:r>
                <a:endParaRPr>
                  <a:latin typeface="Proxima Nova" panose="02000506030000020004" pitchFamily="50" charset="0"/>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Proxima Nova" panose="02000506030000020004" pitchFamily="50" charset="0"/>
                    <a:sym typeface="Arial"/>
                  </a:rPr>
                  <a:t>Scoping and implementing best practices</a:t>
                </a:r>
                <a:endParaRPr>
                  <a:latin typeface="Proxima Nova" panose="02000506030000020004" pitchFamily="50" charset="0"/>
                </a:endParaRPr>
              </a:p>
            </p:txBody>
          </p:sp>
          <p:sp>
            <p:nvSpPr>
              <p:cNvPr id="616" name="Google Shape;616;p29"/>
              <p:cNvSpPr txBox="1"/>
              <p:nvPr/>
            </p:nvSpPr>
            <p:spPr>
              <a:xfrm>
                <a:off x="4075449" y="4972049"/>
                <a:ext cx="2874374"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Proxima Nova" panose="02000506030000020004" pitchFamily="50" charset="0"/>
                    <a:sym typeface="Arial"/>
                  </a:rPr>
                  <a:t>ED Screening</a:t>
                </a:r>
                <a:endParaRPr>
                  <a:latin typeface="Proxima Nova" panose="02000506030000020004" pitchFamily="50" charset="0"/>
                </a:endParaRPr>
              </a:p>
            </p:txBody>
          </p:sp>
        </p:grpSp>
        <p:grpSp>
          <p:nvGrpSpPr>
            <p:cNvPr id="617" name="Google Shape;617;p29"/>
            <p:cNvGrpSpPr/>
            <p:nvPr/>
          </p:nvGrpSpPr>
          <p:grpSpPr>
            <a:xfrm>
              <a:off x="5145432" y="5497175"/>
              <a:ext cx="905843" cy="916317"/>
              <a:chOff x="1855180" y="2895388"/>
              <a:chExt cx="905843" cy="916317"/>
            </a:xfrm>
          </p:grpSpPr>
          <p:pic>
            <p:nvPicPr>
              <p:cNvPr id="618" name="Google Shape;618;p29"/>
              <p:cNvPicPr preferRelativeResize="0"/>
              <p:nvPr/>
            </p:nvPicPr>
            <p:blipFill rotWithShape="1">
              <a:blip r:embed="rId5">
                <a:alphaModFix/>
              </a:blip>
              <a:srcRect l="9796" r="1"/>
              <a:stretch/>
            </p:blipFill>
            <p:spPr>
              <a:xfrm>
                <a:off x="2310665" y="2895388"/>
                <a:ext cx="450358" cy="466850"/>
              </a:xfrm>
              <a:prstGeom prst="rect">
                <a:avLst/>
              </a:prstGeom>
              <a:noFill/>
              <a:ln>
                <a:noFill/>
              </a:ln>
            </p:spPr>
          </p:pic>
          <p:pic>
            <p:nvPicPr>
              <p:cNvPr id="619" name="Google Shape;619;p29"/>
              <p:cNvPicPr preferRelativeResize="0"/>
              <p:nvPr/>
            </p:nvPicPr>
            <p:blipFill rotWithShape="1">
              <a:blip r:embed="rId5">
                <a:alphaModFix/>
              </a:blip>
              <a:srcRect l="8621" r="1"/>
              <a:stretch/>
            </p:blipFill>
            <p:spPr>
              <a:xfrm>
                <a:off x="2274327" y="3344855"/>
                <a:ext cx="456226" cy="466850"/>
              </a:xfrm>
              <a:prstGeom prst="rect">
                <a:avLst/>
              </a:prstGeom>
              <a:noFill/>
              <a:ln>
                <a:noFill/>
              </a:ln>
            </p:spPr>
          </p:pic>
          <p:pic>
            <p:nvPicPr>
              <p:cNvPr id="620" name="Google Shape;620;p29"/>
              <p:cNvPicPr preferRelativeResize="0"/>
              <p:nvPr/>
            </p:nvPicPr>
            <p:blipFill rotWithShape="1">
              <a:blip r:embed="rId5">
                <a:alphaModFix/>
              </a:blip>
              <a:srcRect l="-1" t="5156" r="9983"/>
              <a:stretch/>
            </p:blipFill>
            <p:spPr>
              <a:xfrm>
                <a:off x="1855180" y="3183990"/>
                <a:ext cx="449431" cy="442778"/>
              </a:xfrm>
              <a:prstGeom prst="rect">
                <a:avLst/>
              </a:prstGeom>
              <a:noFill/>
              <a:ln>
                <a:noFill/>
              </a:ln>
            </p:spPr>
          </p:pic>
        </p:grpSp>
      </p:grpSp>
      <p:cxnSp>
        <p:nvCxnSpPr>
          <p:cNvPr id="621" name="Google Shape;621;p29"/>
          <p:cNvCxnSpPr/>
          <p:nvPr/>
        </p:nvCxnSpPr>
        <p:spPr>
          <a:xfrm rot="10800000" flipH="1">
            <a:off x="8009426" y="2141488"/>
            <a:ext cx="173754" cy="1804"/>
          </a:xfrm>
          <a:prstGeom prst="straightConnector1">
            <a:avLst/>
          </a:prstGeom>
          <a:noFill/>
          <a:ln w="28575" cap="flat" cmpd="sng">
            <a:solidFill>
              <a:schemeClr val="accent4"/>
            </a:solidFill>
            <a:prstDash val="solid"/>
            <a:round/>
            <a:headEnd type="none" w="sm" len="sm"/>
            <a:tailEnd type="none" w="sm" len="sm"/>
          </a:ln>
        </p:spPr>
      </p:cxnSp>
      <p:sp>
        <p:nvSpPr>
          <p:cNvPr id="622" name="Google Shape;622;p29"/>
          <p:cNvSpPr/>
          <p:nvPr/>
        </p:nvSpPr>
        <p:spPr>
          <a:xfrm>
            <a:off x="8167999" y="1690378"/>
            <a:ext cx="860061" cy="85725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50"/>
              <a:buFont typeface="Calibri"/>
              <a:buNone/>
            </a:pPr>
            <a:r>
              <a:rPr lang="en-US" sz="1050" b="1" i="1" u="none" strike="noStrike" cap="none" dirty="0">
                <a:solidFill>
                  <a:srgbClr val="FFFFFF"/>
                </a:solidFill>
                <a:latin typeface="Calibri"/>
                <a:ea typeface="Calibri"/>
                <a:cs typeface="Calibri"/>
                <a:sym typeface="Calibri"/>
              </a:rPr>
              <a:t>Summit #1</a:t>
            </a:r>
            <a:endParaRPr dirty="0"/>
          </a:p>
          <a:p>
            <a:pPr marL="0" marR="0" lvl="0" indent="0" algn="ctr" rtl="0">
              <a:lnSpc>
                <a:spcPct val="100000"/>
              </a:lnSpc>
              <a:spcBef>
                <a:spcPts val="0"/>
              </a:spcBef>
              <a:spcAft>
                <a:spcPts val="0"/>
              </a:spcAft>
              <a:buClr>
                <a:srgbClr val="000000"/>
              </a:buClr>
              <a:buSzPts val="375"/>
              <a:buFont typeface="Arial"/>
              <a:buNone/>
            </a:pPr>
            <a:endParaRPr sz="375" b="1" i="0" u="none" strike="noStrike" cap="none"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350"/>
              <a:buFont typeface="Calibri"/>
              <a:buNone/>
            </a:pPr>
            <a:r>
              <a:rPr lang="en-US" sz="1350" b="1" i="0" u="none" strike="noStrike" cap="none" dirty="0">
                <a:solidFill>
                  <a:srgbClr val="FFFFFF"/>
                </a:solidFill>
                <a:latin typeface="Calibri"/>
                <a:ea typeface="Calibri"/>
                <a:cs typeface="Calibri"/>
                <a:sym typeface="Calibri"/>
              </a:rPr>
              <a:t>NOV</a:t>
            </a:r>
            <a:endParaRPr dirty="0"/>
          </a:p>
          <a:p>
            <a:pPr marL="0" marR="0" lvl="0" indent="0" algn="ctr" rtl="0">
              <a:lnSpc>
                <a:spcPct val="100000"/>
              </a:lnSpc>
              <a:spcBef>
                <a:spcPts val="0"/>
              </a:spcBef>
              <a:spcAft>
                <a:spcPts val="0"/>
              </a:spcAft>
              <a:buClr>
                <a:srgbClr val="FFFFFF"/>
              </a:buClr>
              <a:buSzPts val="1350"/>
              <a:buFont typeface="Calibri"/>
              <a:buNone/>
            </a:pPr>
            <a:r>
              <a:rPr lang="en-US" sz="1350" b="1" i="0" u="none" strike="noStrike" cap="none" dirty="0">
                <a:solidFill>
                  <a:srgbClr val="FFFFFF"/>
                </a:solidFill>
                <a:latin typeface="Calibri"/>
                <a:ea typeface="Calibri"/>
                <a:cs typeface="Calibri"/>
                <a:sym typeface="Calibri"/>
              </a:rPr>
              <a:t>20</a:t>
            </a:r>
            <a:endParaRPr dirty="0"/>
          </a:p>
          <a:p>
            <a:pPr marL="0" marR="0" lvl="0" indent="0" algn="ctr" rtl="0">
              <a:lnSpc>
                <a:spcPct val="100000"/>
              </a:lnSpc>
              <a:spcBef>
                <a:spcPts val="0"/>
              </a:spcBef>
              <a:spcAft>
                <a:spcPts val="0"/>
              </a:spcAft>
              <a:buClr>
                <a:srgbClr val="FFFFFF"/>
              </a:buClr>
              <a:buSzPts val="1350"/>
              <a:buFont typeface="Calibri"/>
              <a:buNone/>
            </a:pPr>
            <a:r>
              <a:rPr lang="en-US" sz="1350" b="1" i="0" u="none" strike="noStrike" cap="none" dirty="0">
                <a:solidFill>
                  <a:srgbClr val="FFFFFF"/>
                </a:solidFill>
                <a:latin typeface="Calibri"/>
                <a:ea typeface="Calibri"/>
                <a:cs typeface="Calibri"/>
                <a:sym typeface="Calibri"/>
              </a:rPr>
              <a:t>2019</a:t>
            </a:r>
            <a:endParaRPr dirty="0"/>
          </a:p>
        </p:txBody>
      </p:sp>
      <p:cxnSp>
        <p:nvCxnSpPr>
          <p:cNvPr id="623" name="Google Shape;623;p29"/>
          <p:cNvCxnSpPr/>
          <p:nvPr/>
        </p:nvCxnSpPr>
        <p:spPr>
          <a:xfrm rot="10800000" flipH="1">
            <a:off x="7854181" y="3301926"/>
            <a:ext cx="173754" cy="1804"/>
          </a:xfrm>
          <a:prstGeom prst="straightConnector1">
            <a:avLst/>
          </a:prstGeom>
          <a:noFill/>
          <a:ln w="28575" cap="flat" cmpd="sng">
            <a:solidFill>
              <a:schemeClr val="accent4"/>
            </a:solidFill>
            <a:prstDash val="solid"/>
            <a:round/>
            <a:headEnd type="none" w="sm" len="sm"/>
            <a:tailEnd type="none" w="sm" len="sm"/>
          </a:ln>
        </p:spPr>
      </p:cxnSp>
      <p:grpSp>
        <p:nvGrpSpPr>
          <p:cNvPr id="624" name="Google Shape;624;p29"/>
          <p:cNvGrpSpPr/>
          <p:nvPr/>
        </p:nvGrpSpPr>
        <p:grpSpPr>
          <a:xfrm>
            <a:off x="209066" y="3568880"/>
            <a:ext cx="1690483" cy="1146803"/>
            <a:chOff x="2335398" y="1607311"/>
            <a:chExt cx="2817469" cy="1911337"/>
          </a:xfrm>
        </p:grpSpPr>
        <p:pic>
          <p:nvPicPr>
            <p:cNvPr id="625" name="Google Shape;625;p29"/>
            <p:cNvPicPr preferRelativeResize="0"/>
            <p:nvPr/>
          </p:nvPicPr>
          <p:blipFill rotWithShape="1">
            <a:blip r:embed="rId6">
              <a:alphaModFix/>
            </a:blip>
            <a:srcRect l="50071" t="-7467" r="-1614" b="-10816"/>
            <a:stretch/>
          </p:blipFill>
          <p:spPr>
            <a:xfrm>
              <a:off x="2502492" y="2446522"/>
              <a:ext cx="1407411" cy="506667"/>
            </a:xfrm>
            <a:prstGeom prst="rect">
              <a:avLst/>
            </a:prstGeom>
            <a:solidFill>
              <a:schemeClr val="lt1"/>
            </a:solidFill>
            <a:ln w="9525" cap="flat" cmpd="sng">
              <a:solidFill>
                <a:schemeClr val="dk1"/>
              </a:solidFill>
              <a:prstDash val="solid"/>
              <a:round/>
              <a:headEnd type="none" w="sm" len="sm"/>
              <a:tailEnd type="none" w="sm" len="sm"/>
            </a:ln>
          </p:spPr>
        </p:pic>
        <p:sp>
          <p:nvSpPr>
            <p:cNvPr id="626" name="Google Shape;626;p29"/>
            <p:cNvSpPr txBox="1"/>
            <p:nvPr/>
          </p:nvSpPr>
          <p:spPr>
            <a:xfrm>
              <a:off x="2553671" y="2144772"/>
              <a:ext cx="1234182" cy="3847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1" u="none" strike="noStrike" cap="none">
                  <a:solidFill>
                    <a:srgbClr val="000000"/>
                  </a:solidFill>
                  <a:latin typeface="Arial"/>
                  <a:ea typeface="Arial"/>
                  <a:cs typeface="Arial"/>
                  <a:sym typeface="Arial"/>
                </a:rPr>
                <a:t>Est</a:t>
              </a:r>
              <a:r>
                <a:rPr lang="en-US" sz="900" b="1" i="0" u="none" strike="noStrike" cap="none">
                  <a:solidFill>
                    <a:srgbClr val="000000"/>
                  </a:solidFill>
                  <a:latin typeface="Arial"/>
                  <a:ea typeface="Arial"/>
                  <a:cs typeface="Arial"/>
                  <a:sym typeface="Arial"/>
                </a:rPr>
                <a:t>. 2015</a:t>
              </a:r>
              <a:endParaRPr/>
            </a:p>
          </p:txBody>
        </p:sp>
        <p:sp>
          <p:nvSpPr>
            <p:cNvPr id="627" name="Google Shape;627;p29"/>
            <p:cNvSpPr/>
            <p:nvPr/>
          </p:nvSpPr>
          <p:spPr>
            <a:xfrm rot="-5400000">
              <a:off x="2335473" y="1869736"/>
              <a:ext cx="1648835" cy="1648985"/>
            </a:xfrm>
            <a:prstGeom prst="blockArc">
              <a:avLst>
                <a:gd name="adj1" fmla="val 10800000"/>
                <a:gd name="adj2" fmla="val 21450726"/>
                <a:gd name="adj3" fmla="val 4523"/>
              </a:avLst>
            </a:prstGeom>
            <a:solidFill>
              <a:schemeClr val="accent1"/>
            </a:solidFill>
            <a:ln>
              <a:noFill/>
            </a:ln>
            <a:effectLst>
              <a:outerShdw blurRad="381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0"/>
                <a:buFont typeface="Arial"/>
                <a:buNone/>
              </a:pPr>
              <a:endParaRPr sz="1650" b="0" i="0" u="none" strike="noStrike" cap="none">
                <a:solidFill>
                  <a:srgbClr val="000000"/>
                </a:solidFill>
                <a:latin typeface="Calibri"/>
                <a:ea typeface="Calibri"/>
                <a:cs typeface="Calibri"/>
                <a:sym typeface="Calibri"/>
              </a:endParaRPr>
            </a:p>
          </p:txBody>
        </p:sp>
        <p:cxnSp>
          <p:nvCxnSpPr>
            <p:cNvPr id="628" name="Google Shape;628;p29"/>
            <p:cNvCxnSpPr/>
            <p:nvPr/>
          </p:nvCxnSpPr>
          <p:spPr>
            <a:xfrm>
              <a:off x="3163664" y="1898576"/>
              <a:ext cx="59690" cy="0"/>
            </a:xfrm>
            <a:prstGeom prst="straightConnector1">
              <a:avLst/>
            </a:prstGeom>
            <a:noFill/>
            <a:ln w="76200" cap="flat" cmpd="sng">
              <a:solidFill>
                <a:schemeClr val="accent1"/>
              </a:solidFill>
              <a:prstDash val="solid"/>
              <a:round/>
              <a:headEnd type="none" w="sm" len="sm"/>
              <a:tailEnd type="stealth" w="med" len="med"/>
            </a:ln>
            <a:effectLst>
              <a:outerShdw blurRad="38100" dist="23000" dir="5400000" rotWithShape="0">
                <a:srgbClr val="000000">
                  <a:alpha val="34901"/>
                </a:srgbClr>
              </a:outerShdw>
            </a:effectLst>
          </p:spPr>
        </p:cxnSp>
        <p:sp>
          <p:nvSpPr>
            <p:cNvPr id="629" name="Google Shape;629;p29"/>
            <p:cNvSpPr/>
            <p:nvPr/>
          </p:nvSpPr>
          <p:spPr>
            <a:xfrm rot="5400000" flipH="1">
              <a:off x="2443529" y="1869738"/>
              <a:ext cx="1648835" cy="1648985"/>
            </a:xfrm>
            <a:prstGeom prst="blockArc">
              <a:avLst>
                <a:gd name="adj1" fmla="val 10900607"/>
                <a:gd name="adj2" fmla="val 80816"/>
                <a:gd name="adj3" fmla="val 5107"/>
              </a:avLst>
            </a:prstGeom>
            <a:solidFill>
              <a:schemeClr val="accent2"/>
            </a:solidFill>
            <a:ln>
              <a:noFill/>
            </a:ln>
            <a:effectLst>
              <a:outerShdw blurRad="381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0"/>
                <a:buFont typeface="Arial"/>
                <a:buNone/>
              </a:pPr>
              <a:endParaRPr sz="1650" b="0" i="0" u="none" strike="noStrike" cap="none">
                <a:solidFill>
                  <a:srgbClr val="000000"/>
                </a:solidFill>
                <a:latin typeface="Calibri"/>
                <a:ea typeface="Calibri"/>
                <a:cs typeface="Calibri"/>
                <a:sym typeface="Calibri"/>
              </a:endParaRPr>
            </a:p>
          </p:txBody>
        </p:sp>
        <p:cxnSp>
          <p:nvCxnSpPr>
            <p:cNvPr id="630" name="Google Shape;630;p29"/>
            <p:cNvCxnSpPr/>
            <p:nvPr/>
          </p:nvCxnSpPr>
          <p:spPr>
            <a:xfrm rot="10800000">
              <a:off x="3195854" y="3493746"/>
              <a:ext cx="29844" cy="0"/>
            </a:xfrm>
            <a:prstGeom prst="straightConnector1">
              <a:avLst/>
            </a:prstGeom>
            <a:noFill/>
            <a:ln w="76200" cap="flat" cmpd="sng">
              <a:solidFill>
                <a:schemeClr val="accent2"/>
              </a:solidFill>
              <a:prstDash val="solid"/>
              <a:round/>
              <a:headEnd type="none" w="sm" len="sm"/>
              <a:tailEnd type="stealth" w="med" len="med"/>
            </a:ln>
            <a:effectLst>
              <a:outerShdw blurRad="38100" dist="23000" dir="5400000" rotWithShape="0">
                <a:srgbClr val="000000">
                  <a:alpha val="34901"/>
                </a:srgbClr>
              </a:outerShdw>
            </a:effectLst>
          </p:spPr>
        </p:cxnSp>
        <p:sp>
          <p:nvSpPr>
            <p:cNvPr id="631" name="Google Shape;631;p29"/>
            <p:cNvSpPr/>
            <p:nvPr/>
          </p:nvSpPr>
          <p:spPr>
            <a:xfrm flipH="1">
              <a:off x="3621503" y="1898581"/>
              <a:ext cx="981153" cy="682492"/>
            </a:xfrm>
            <a:prstGeom prst="lightningBolt">
              <a:avLst/>
            </a:prstGeom>
            <a:solidFill>
              <a:srgbClr val="FFC0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632" name="Google Shape;632;p29"/>
            <p:cNvSpPr/>
            <p:nvPr/>
          </p:nvSpPr>
          <p:spPr>
            <a:xfrm>
              <a:off x="4150683" y="1607311"/>
              <a:ext cx="1002184" cy="615553"/>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Calibri"/>
                <a:buNone/>
              </a:pPr>
              <a:r>
                <a:rPr lang="en-US" sz="900" b="1" i="0" u="none" strike="noStrike" cap="none">
                  <a:solidFill>
                    <a:srgbClr val="000000"/>
                  </a:solidFill>
                  <a:latin typeface="Calibri"/>
                  <a:ea typeface="Calibri"/>
                  <a:cs typeface="Calibri"/>
                  <a:sym typeface="Calibri"/>
                </a:rPr>
                <a:t>Practice</a:t>
              </a:r>
              <a:endParaRPr/>
            </a:p>
            <a:p>
              <a:pPr marL="0" marR="0" lvl="0" indent="0" algn="ctr" rtl="0">
                <a:lnSpc>
                  <a:spcPct val="100000"/>
                </a:lnSpc>
                <a:spcBef>
                  <a:spcPts val="0"/>
                </a:spcBef>
                <a:spcAft>
                  <a:spcPts val="0"/>
                </a:spcAft>
                <a:buClr>
                  <a:srgbClr val="000000"/>
                </a:buClr>
                <a:buSzPts val="900"/>
                <a:buFont typeface="Calibri"/>
                <a:buNone/>
              </a:pPr>
              <a:r>
                <a:rPr lang="en-US" sz="900" b="1" i="0" u="none" strike="noStrike" cap="none">
                  <a:solidFill>
                    <a:srgbClr val="000000"/>
                  </a:solidFill>
                  <a:latin typeface="Calibri"/>
                  <a:ea typeface="Calibri"/>
                  <a:cs typeface="Calibri"/>
                  <a:sym typeface="Calibri"/>
                </a:rPr>
                <a:t>Change</a:t>
              </a:r>
              <a:endParaRPr sz="900" b="0" i="0" u="none" strike="noStrike" cap="none">
                <a:solidFill>
                  <a:srgbClr val="000000"/>
                </a:solidFill>
                <a:latin typeface="Calibri"/>
                <a:ea typeface="Calibri"/>
                <a:cs typeface="Calibri"/>
                <a:sym typeface="Calibri"/>
              </a:endParaRPr>
            </a:p>
          </p:txBody>
        </p:sp>
      </p:grpSp>
      <p:grpSp>
        <p:nvGrpSpPr>
          <p:cNvPr id="633" name="Google Shape;633;p29"/>
          <p:cNvGrpSpPr/>
          <p:nvPr/>
        </p:nvGrpSpPr>
        <p:grpSpPr>
          <a:xfrm>
            <a:off x="414784" y="649914"/>
            <a:ext cx="4899296" cy="1167921"/>
            <a:chOff x="553045" y="936888"/>
            <a:chExt cx="6532394" cy="1557227"/>
          </a:xfrm>
        </p:grpSpPr>
        <p:sp>
          <p:nvSpPr>
            <p:cNvPr id="634" name="Google Shape;634;p29"/>
            <p:cNvSpPr txBox="1"/>
            <p:nvPr/>
          </p:nvSpPr>
          <p:spPr>
            <a:xfrm>
              <a:off x="1792292" y="1386119"/>
              <a:ext cx="474723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Proxima Nova" panose="02000506030000020004" pitchFamily="50" charset="0"/>
                  <a:sym typeface="Arial"/>
                </a:rPr>
                <a:t>10</a:t>
              </a:r>
              <a:r>
                <a:rPr lang="en-US" sz="1200" b="0" i="0" u="none" strike="noStrike" cap="none" dirty="0">
                  <a:solidFill>
                    <a:srgbClr val="000000"/>
                  </a:solidFill>
                  <a:latin typeface="Proxima Nova" panose="02000506030000020004" pitchFamily="50" charset="0"/>
                  <a:sym typeface="Arial"/>
                </a:rPr>
                <a:t> ED pilot sites</a:t>
              </a:r>
              <a:endParaRPr dirty="0">
                <a:latin typeface="Proxima Nova" panose="02000506030000020004" pitchFamily="50" charset="0"/>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Proxima Nova" panose="02000506030000020004" pitchFamily="50" charset="0"/>
                  <a:sym typeface="Arial"/>
                </a:rPr>
                <a:t>2</a:t>
              </a:r>
              <a:r>
                <a:rPr lang="en-US" sz="1200" b="0" i="0" u="none" strike="noStrike" cap="none" dirty="0">
                  <a:solidFill>
                    <a:srgbClr val="000000"/>
                  </a:solidFill>
                  <a:latin typeface="Proxima Nova" panose="02000506030000020004" pitchFamily="50" charset="0"/>
                  <a:sym typeface="Arial"/>
                </a:rPr>
                <a:t> opioid summits to scope best practices</a:t>
              </a:r>
              <a:endParaRPr dirty="0">
                <a:latin typeface="Proxima Nova" panose="02000506030000020004" pitchFamily="50" charset="0"/>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Proxima Nova" panose="02000506030000020004" pitchFamily="50" charset="0"/>
                  <a:sym typeface="Arial"/>
                </a:rPr>
                <a:t>Identify ED champions</a:t>
              </a:r>
              <a:endParaRPr dirty="0">
                <a:latin typeface="Proxima Nova" panose="02000506030000020004" pitchFamily="50" charset="0"/>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Proxima Nova" panose="02000506030000020004" pitchFamily="50" charset="0"/>
                  <a:sym typeface="Arial"/>
                </a:rPr>
                <a:t>Build stakeholder engagement</a:t>
              </a:r>
              <a:endParaRPr dirty="0">
                <a:latin typeface="Proxima Nova" panose="02000506030000020004" pitchFamily="50" charset="0"/>
              </a:endParaRPr>
            </a:p>
          </p:txBody>
        </p:sp>
        <p:sp>
          <p:nvSpPr>
            <p:cNvPr id="635" name="Google Shape;635;p29"/>
            <p:cNvSpPr txBox="1"/>
            <p:nvPr/>
          </p:nvSpPr>
          <p:spPr>
            <a:xfrm>
              <a:off x="1774680" y="936888"/>
              <a:ext cx="5310759"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Proxima Nova" panose="02000506030000020004" pitchFamily="50" charset="0"/>
                  <a:sym typeface="Arial"/>
                </a:rPr>
                <a:t>ED Quality Collaborative</a:t>
              </a:r>
              <a:endParaRPr>
                <a:latin typeface="Proxima Nova" panose="02000506030000020004" pitchFamily="50" charset="0"/>
              </a:endParaRPr>
            </a:p>
          </p:txBody>
        </p:sp>
        <p:pic>
          <p:nvPicPr>
            <p:cNvPr id="636" name="Google Shape;636;p29"/>
            <p:cNvPicPr preferRelativeResize="0"/>
            <p:nvPr/>
          </p:nvPicPr>
          <p:blipFill rotWithShape="1">
            <a:blip r:embed="rId7">
              <a:alphaModFix/>
            </a:blip>
            <a:srcRect/>
            <a:stretch/>
          </p:blipFill>
          <p:spPr>
            <a:xfrm>
              <a:off x="553045" y="1218926"/>
              <a:ext cx="1156475" cy="1156475"/>
            </a:xfrm>
            <a:prstGeom prst="rect">
              <a:avLst/>
            </a:prstGeom>
            <a:noFill/>
            <a:ln>
              <a:noFill/>
            </a:ln>
          </p:spPr>
        </p:pic>
      </p:grpSp>
      <p:grpSp>
        <p:nvGrpSpPr>
          <p:cNvPr id="637" name="Google Shape;637;p29"/>
          <p:cNvGrpSpPr/>
          <p:nvPr/>
        </p:nvGrpSpPr>
        <p:grpSpPr>
          <a:xfrm>
            <a:off x="2303254" y="3314785"/>
            <a:ext cx="4801955" cy="620786"/>
            <a:chOff x="3340029" y="4373912"/>
            <a:chExt cx="6402606" cy="827714"/>
          </a:xfrm>
        </p:grpSpPr>
        <p:sp>
          <p:nvSpPr>
            <p:cNvPr id="638" name="Google Shape;638;p29"/>
            <p:cNvSpPr txBox="1"/>
            <p:nvPr/>
          </p:nvSpPr>
          <p:spPr>
            <a:xfrm>
              <a:off x="4192066" y="4823144"/>
              <a:ext cx="555056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Proxima Nova" panose="02000506030000020004" pitchFamily="50" charset="0"/>
                  <a:sym typeface="Arial"/>
                </a:rPr>
                <a:t>50</a:t>
              </a:r>
              <a:r>
                <a:rPr lang="en-US" sz="1200" b="0" i="0" u="none" strike="noStrike" cap="none">
                  <a:solidFill>
                    <a:srgbClr val="000000"/>
                  </a:solidFill>
                  <a:latin typeface="Proxima Nova" panose="02000506030000020004" pitchFamily="50" charset="0"/>
                  <a:sym typeface="Arial"/>
                </a:rPr>
                <a:t> new Michigan emergency physicians x-waiver trained</a:t>
              </a:r>
              <a:endParaRPr>
                <a:latin typeface="Proxima Nova" panose="02000506030000020004" pitchFamily="50" charset="0"/>
              </a:endParaRPr>
            </a:p>
          </p:txBody>
        </p:sp>
        <p:sp>
          <p:nvSpPr>
            <p:cNvPr id="639" name="Google Shape;639;p29"/>
            <p:cNvSpPr txBox="1"/>
            <p:nvPr/>
          </p:nvSpPr>
          <p:spPr>
            <a:xfrm>
              <a:off x="4174456" y="4373912"/>
              <a:ext cx="5310758" cy="4924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Proxima Nova" panose="02000506030000020004" pitchFamily="50" charset="0"/>
                  <a:sym typeface="Arial"/>
                </a:rPr>
                <a:t>ED Medication for OUD</a:t>
              </a:r>
              <a:endParaRPr>
                <a:latin typeface="Proxima Nova" panose="02000506030000020004" pitchFamily="50" charset="0"/>
              </a:endParaRPr>
            </a:p>
          </p:txBody>
        </p:sp>
        <p:pic>
          <p:nvPicPr>
            <p:cNvPr id="640" name="Google Shape;640;p29"/>
            <p:cNvPicPr preferRelativeResize="0"/>
            <p:nvPr/>
          </p:nvPicPr>
          <p:blipFill rotWithShape="1">
            <a:blip r:embed="rId8">
              <a:alphaModFix/>
            </a:blip>
            <a:srcRect/>
            <a:stretch/>
          </p:blipFill>
          <p:spPr>
            <a:xfrm>
              <a:off x="3340029" y="4399877"/>
              <a:ext cx="801749" cy="801749"/>
            </a:xfrm>
            <a:prstGeom prst="rect">
              <a:avLst/>
            </a:prstGeom>
            <a:noFill/>
            <a:ln>
              <a:noFill/>
            </a:ln>
          </p:spPr>
        </p:pic>
      </p:grpSp>
      <p:sp>
        <p:nvSpPr>
          <p:cNvPr id="2" name="Title 1">
            <a:extLst>
              <a:ext uri="{FF2B5EF4-FFF2-40B4-BE49-F238E27FC236}">
                <a16:creationId xmlns:a16="http://schemas.microsoft.com/office/drawing/2014/main" id="{B569C924-5C14-D770-EB2B-2CBCDFF21A04}"/>
              </a:ext>
            </a:extLst>
          </p:cNvPr>
          <p:cNvSpPr>
            <a:spLocks noGrp="1"/>
          </p:cNvSpPr>
          <p:nvPr>
            <p:ph type="title"/>
          </p:nvPr>
        </p:nvSpPr>
        <p:spPr>
          <a:xfrm>
            <a:off x="392773" y="254805"/>
            <a:ext cx="7772400" cy="604500"/>
          </a:xfrm>
        </p:spPr>
        <p:txBody>
          <a:bodyPr/>
          <a:lstStyle/>
          <a:p>
            <a:r>
              <a:rPr lang="en-US" dirty="0"/>
              <a:t>How we started…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500"/>
                                        <p:tgtEl>
                                          <p:spTgt spid="633"/>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608"/>
                                        </p:tgtEl>
                                        <p:attrNameLst>
                                          <p:attrName>style.visibility</p:attrName>
                                        </p:attrNameLst>
                                      </p:cBhvr>
                                      <p:to>
                                        <p:strVal val="visible"/>
                                      </p:to>
                                    </p:set>
                                    <p:animEffect transition="in" filter="fade">
                                      <p:cBhvr>
                                        <p:cTn id="11" dur="500"/>
                                        <p:tgtEl>
                                          <p:spTgt spid="608"/>
                                        </p:tgtEl>
                                      </p:cBhvr>
                                    </p:animEffect>
                                  </p:childTnLst>
                                </p:cTn>
                              </p:par>
                            </p:childTnLst>
                          </p:cTn>
                        </p:par>
                        <p:par>
                          <p:cTn id="12" fill="hold">
                            <p:stCondLst>
                              <p:cond delay="1000"/>
                            </p:stCondLst>
                            <p:childTnLst>
                              <p:par>
                                <p:cTn id="13" presetID="10" presetClass="entr" presetSubtype="0" fill="hold" nodeType="afterEffect">
                                  <p:stCondLst>
                                    <p:cond delay="1000"/>
                                  </p:stCondLst>
                                  <p:childTnLst>
                                    <p:set>
                                      <p:cBhvr>
                                        <p:cTn id="14" dur="1" fill="hold">
                                          <p:stCondLst>
                                            <p:cond delay="0"/>
                                          </p:stCondLst>
                                        </p:cTn>
                                        <p:tgtEl>
                                          <p:spTgt spid="637"/>
                                        </p:tgtEl>
                                        <p:attrNameLst>
                                          <p:attrName>style.visibility</p:attrName>
                                        </p:attrNameLst>
                                      </p:cBhvr>
                                      <p:to>
                                        <p:strVal val="visible"/>
                                      </p:to>
                                    </p:set>
                                    <p:animEffect transition="in" filter="fade">
                                      <p:cBhvr>
                                        <p:cTn id="15" dur="500"/>
                                        <p:tgtEl>
                                          <p:spTgt spid="637"/>
                                        </p:tgtEl>
                                      </p:cBhvr>
                                    </p:animEffect>
                                  </p:childTnLst>
                                </p:cTn>
                              </p:par>
                            </p:childTnLst>
                          </p:cTn>
                        </p:par>
                        <p:par>
                          <p:cTn id="16" fill="hold">
                            <p:stCondLst>
                              <p:cond delay="1500"/>
                            </p:stCondLst>
                            <p:childTnLst>
                              <p:par>
                                <p:cTn id="17" presetID="10" presetClass="entr" presetSubtype="0" fill="hold" nodeType="afterEffect">
                                  <p:stCondLst>
                                    <p:cond delay="1000"/>
                                  </p:stCondLst>
                                  <p:childTnLst>
                                    <p:set>
                                      <p:cBhvr>
                                        <p:cTn id="18" dur="1" fill="hold">
                                          <p:stCondLst>
                                            <p:cond delay="0"/>
                                          </p:stCondLst>
                                        </p:cTn>
                                        <p:tgtEl>
                                          <p:spTgt spid="613"/>
                                        </p:tgtEl>
                                        <p:attrNameLst>
                                          <p:attrName>style.visibility</p:attrName>
                                        </p:attrNameLst>
                                      </p:cBhvr>
                                      <p:to>
                                        <p:strVal val="visible"/>
                                      </p:to>
                                    </p:set>
                                    <p:animEffect transition="in" filter="fade">
                                      <p:cBhvr>
                                        <p:cTn id="19" dur="500"/>
                                        <p:tgtEl>
                                          <p:spTgt spid="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accent2"/>
              </a:buClr>
              <a:buSzPts val="3000"/>
              <a:buFont typeface="Arial"/>
              <a:buNone/>
            </a:pPr>
            <a:r>
              <a:rPr lang="en-US" dirty="0"/>
              <a:t>Funding and Disclosures</a:t>
            </a:r>
            <a:endParaRPr dirty="0"/>
          </a:p>
        </p:txBody>
      </p:sp>
      <p:sp>
        <p:nvSpPr>
          <p:cNvPr id="183" name="Google Shape;183;p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57175" lvl="0" indent="-257175" algn="l" rtl="0">
              <a:lnSpc>
                <a:spcPct val="85000"/>
              </a:lnSpc>
              <a:spcBef>
                <a:spcPts val="0"/>
              </a:spcBef>
              <a:spcAft>
                <a:spcPts val="0"/>
              </a:spcAft>
              <a:buClr>
                <a:srgbClr val="000000"/>
              </a:buClr>
              <a:buSzPts val="1400"/>
              <a:buFont typeface="Arial"/>
              <a:buChar char="•"/>
            </a:pPr>
            <a:r>
              <a:rPr lang="en-US" sz="1400" b="0" i="0" u="none" strike="noStrike" dirty="0">
                <a:solidFill>
                  <a:srgbClr val="000000"/>
                </a:solidFill>
                <a:latin typeface="Arial"/>
                <a:ea typeface="Arial"/>
                <a:cs typeface="Arial"/>
                <a:sym typeface="Arial"/>
              </a:rPr>
              <a:t>Funding</a:t>
            </a:r>
            <a:endParaRPr dirty="0"/>
          </a:p>
          <a:p>
            <a:pPr marL="742950" lvl="1" indent="-285750" algn="l" rtl="0">
              <a:lnSpc>
                <a:spcPct val="85000"/>
              </a:lnSpc>
              <a:spcBef>
                <a:spcPts val="400"/>
              </a:spcBef>
              <a:spcAft>
                <a:spcPts val="0"/>
              </a:spcAft>
              <a:buClr>
                <a:srgbClr val="000000"/>
              </a:buClr>
              <a:buSzPts val="1400"/>
              <a:buFont typeface="Arial"/>
              <a:buChar char="•"/>
            </a:pPr>
            <a:r>
              <a:rPr lang="en-US" sz="1200" b="0" i="0" u="none" strike="noStrike" dirty="0">
                <a:solidFill>
                  <a:srgbClr val="000000"/>
                </a:solidFill>
                <a:latin typeface="Arial"/>
                <a:ea typeface="Arial"/>
                <a:cs typeface="Arial"/>
                <a:sym typeface="Arial"/>
              </a:rPr>
              <a:t>NIH Common Fund UM1 NS118922 </a:t>
            </a:r>
            <a:endParaRPr sz="1200" dirty="0"/>
          </a:p>
          <a:p>
            <a:pPr marL="742950" lvl="1" indent="-285750" algn="l" rtl="0">
              <a:lnSpc>
                <a:spcPct val="85000"/>
              </a:lnSpc>
              <a:spcBef>
                <a:spcPts val="400"/>
              </a:spcBef>
              <a:spcAft>
                <a:spcPts val="0"/>
              </a:spcAft>
              <a:buClr>
                <a:srgbClr val="000000"/>
              </a:buClr>
              <a:buSzPts val="1400"/>
              <a:buFont typeface="Arial"/>
              <a:buChar char="•"/>
            </a:pPr>
            <a:r>
              <a:rPr lang="en-US" sz="1200" b="0" i="0" u="none" strike="noStrike" dirty="0">
                <a:solidFill>
                  <a:srgbClr val="000000"/>
                </a:solidFill>
                <a:latin typeface="Arial"/>
                <a:ea typeface="Arial"/>
                <a:cs typeface="Arial"/>
                <a:sym typeface="Arial"/>
              </a:rPr>
              <a:t>NIAMS/NIH: R01 AR060392; P50 AR070600</a:t>
            </a:r>
            <a:endParaRPr sz="1200" dirty="0"/>
          </a:p>
          <a:p>
            <a:pPr marL="742950" lvl="1" indent="-285750" algn="l" rtl="0">
              <a:lnSpc>
                <a:spcPct val="85000"/>
              </a:lnSpc>
              <a:spcBef>
                <a:spcPts val="400"/>
              </a:spcBef>
              <a:spcAft>
                <a:spcPts val="0"/>
              </a:spcAft>
              <a:buClr>
                <a:srgbClr val="000000"/>
              </a:buClr>
              <a:buSzPts val="1400"/>
              <a:buFont typeface="Arial"/>
              <a:buChar char="•"/>
            </a:pPr>
            <a:r>
              <a:rPr lang="en-US" sz="1200" b="0" i="0" u="none" strike="noStrike" dirty="0">
                <a:solidFill>
                  <a:srgbClr val="000000"/>
                </a:solidFill>
                <a:latin typeface="Arial"/>
                <a:ea typeface="Arial"/>
                <a:cs typeface="Arial"/>
                <a:sym typeface="Arial"/>
              </a:rPr>
              <a:t>NIDA/NIH: R01 DA038261; R01 DA042859 </a:t>
            </a:r>
            <a:endParaRPr sz="1200" dirty="0"/>
          </a:p>
          <a:p>
            <a:pPr marL="742950" lvl="1" indent="-285750" algn="l" rtl="0">
              <a:lnSpc>
                <a:spcPct val="85000"/>
              </a:lnSpc>
              <a:spcBef>
                <a:spcPts val="400"/>
              </a:spcBef>
              <a:spcAft>
                <a:spcPts val="0"/>
              </a:spcAft>
              <a:buClr>
                <a:srgbClr val="000000"/>
              </a:buClr>
              <a:buSzPts val="1400"/>
              <a:buFont typeface="Arial"/>
              <a:buChar char="•"/>
            </a:pPr>
            <a:r>
              <a:rPr lang="en-US" sz="1200" b="0" i="0" u="none" strike="noStrike" dirty="0">
                <a:solidFill>
                  <a:srgbClr val="000000"/>
                </a:solidFill>
                <a:latin typeface="Arial"/>
                <a:ea typeface="Arial"/>
                <a:cs typeface="Arial"/>
                <a:sym typeface="Arial"/>
              </a:rPr>
              <a:t>Michigan Department of Health and Human Services</a:t>
            </a:r>
            <a:endParaRPr sz="1200" dirty="0"/>
          </a:p>
          <a:p>
            <a:pPr marL="742950" lvl="1" indent="-285750" algn="l" rtl="0">
              <a:lnSpc>
                <a:spcPct val="85000"/>
              </a:lnSpc>
              <a:spcBef>
                <a:spcPts val="400"/>
              </a:spcBef>
              <a:spcAft>
                <a:spcPts val="0"/>
              </a:spcAft>
              <a:buClr>
                <a:srgbClr val="000000"/>
              </a:buClr>
              <a:buSzPts val="1400"/>
              <a:buFont typeface="Arial"/>
              <a:buChar char="•"/>
            </a:pPr>
            <a:r>
              <a:rPr lang="en-US" sz="1200" b="0" i="0" u="none" strike="noStrike" dirty="0">
                <a:solidFill>
                  <a:srgbClr val="000000"/>
                </a:solidFill>
                <a:latin typeface="Arial"/>
                <a:ea typeface="Arial"/>
                <a:cs typeface="Arial"/>
                <a:sym typeface="Arial"/>
              </a:rPr>
              <a:t>SAMHSA</a:t>
            </a:r>
            <a:endParaRPr sz="1200" dirty="0"/>
          </a:p>
          <a:p>
            <a:pPr marL="742950" lvl="1" indent="-285750" algn="l" rtl="0">
              <a:lnSpc>
                <a:spcPct val="85000"/>
              </a:lnSpc>
              <a:spcBef>
                <a:spcPts val="400"/>
              </a:spcBef>
              <a:spcAft>
                <a:spcPts val="0"/>
              </a:spcAft>
              <a:buClr>
                <a:srgbClr val="000000"/>
              </a:buClr>
              <a:buSzPts val="1400"/>
              <a:buFont typeface="Arial"/>
              <a:buChar char="•"/>
            </a:pPr>
            <a:r>
              <a:rPr lang="en-US" sz="1200" b="0" i="0" u="none" strike="noStrike" dirty="0">
                <a:solidFill>
                  <a:srgbClr val="000000"/>
                </a:solidFill>
                <a:latin typeface="Arial"/>
                <a:ea typeface="Arial"/>
                <a:cs typeface="Arial"/>
                <a:sym typeface="Arial"/>
              </a:rPr>
              <a:t>CDC</a:t>
            </a:r>
            <a:endParaRPr sz="1200" dirty="0"/>
          </a:p>
          <a:p>
            <a:pPr marL="742950" lvl="1" indent="-285750" algn="l" rtl="0">
              <a:lnSpc>
                <a:spcPct val="85000"/>
              </a:lnSpc>
              <a:spcBef>
                <a:spcPts val="400"/>
              </a:spcBef>
              <a:spcAft>
                <a:spcPts val="0"/>
              </a:spcAft>
              <a:buClr>
                <a:srgbClr val="000000"/>
              </a:buClr>
              <a:buSzPts val="1400"/>
              <a:buFont typeface="Arial"/>
              <a:buChar char="•"/>
            </a:pPr>
            <a:r>
              <a:rPr lang="en-US" sz="1200" b="0" i="0" u="none" strike="noStrike" dirty="0">
                <a:solidFill>
                  <a:srgbClr val="000000"/>
                </a:solidFill>
                <a:latin typeface="Arial"/>
                <a:ea typeface="Arial"/>
                <a:cs typeface="Arial"/>
                <a:sym typeface="Arial"/>
              </a:rPr>
              <a:t>Precision Health Initiative</a:t>
            </a:r>
            <a:endParaRPr sz="1200" dirty="0"/>
          </a:p>
          <a:p>
            <a:pPr marL="742950" lvl="1" indent="-285750" algn="l" rtl="0">
              <a:lnSpc>
                <a:spcPct val="85000"/>
              </a:lnSpc>
              <a:spcBef>
                <a:spcPts val="400"/>
              </a:spcBef>
              <a:spcAft>
                <a:spcPts val="0"/>
              </a:spcAft>
              <a:buClr>
                <a:srgbClr val="000000"/>
              </a:buClr>
              <a:buSzPts val="1400"/>
              <a:buFont typeface="Arial"/>
              <a:buChar char="•"/>
            </a:pPr>
            <a:r>
              <a:rPr lang="en-US" sz="1200" b="0" i="0" u="none" strike="noStrike" dirty="0">
                <a:solidFill>
                  <a:srgbClr val="000000"/>
                </a:solidFill>
                <a:latin typeface="Arial"/>
                <a:ea typeface="Arial"/>
                <a:cs typeface="Arial"/>
                <a:sym typeface="Arial"/>
              </a:rPr>
              <a:t>Department of Anesthesiology</a:t>
            </a:r>
            <a:endParaRPr sz="1200" dirty="0"/>
          </a:p>
          <a:p>
            <a:pPr marL="257175" lvl="0" indent="-257175" algn="l" rtl="0">
              <a:lnSpc>
                <a:spcPct val="85000"/>
              </a:lnSpc>
              <a:spcBef>
                <a:spcPts val="800"/>
              </a:spcBef>
              <a:spcAft>
                <a:spcPts val="0"/>
              </a:spcAft>
              <a:buClr>
                <a:srgbClr val="000000"/>
              </a:buClr>
              <a:buSzPts val="1400"/>
              <a:buFont typeface="Arial"/>
              <a:buChar char="•"/>
            </a:pPr>
            <a:r>
              <a:rPr lang="en-US" sz="1400" b="0" i="0" u="none" strike="noStrike" dirty="0">
                <a:solidFill>
                  <a:srgbClr val="000000"/>
                </a:solidFill>
                <a:latin typeface="Arial"/>
                <a:ea typeface="Arial"/>
                <a:cs typeface="Arial"/>
                <a:sym typeface="Arial"/>
              </a:rPr>
              <a:t>Disclosures</a:t>
            </a:r>
            <a:endParaRPr dirty="0"/>
          </a:p>
          <a:p>
            <a:pPr marL="742950" lvl="1" indent="-285750" algn="l" rtl="0">
              <a:lnSpc>
                <a:spcPct val="85000"/>
              </a:lnSpc>
              <a:spcBef>
                <a:spcPts val="400"/>
              </a:spcBef>
              <a:spcAft>
                <a:spcPts val="0"/>
              </a:spcAft>
              <a:buClr>
                <a:srgbClr val="000000"/>
              </a:buClr>
              <a:buSzPts val="1400"/>
              <a:buFont typeface="Arial"/>
              <a:buChar char="•"/>
            </a:pPr>
            <a:r>
              <a:rPr lang="en-US" sz="1200" b="0" i="0" u="none" strike="noStrike" dirty="0">
                <a:solidFill>
                  <a:srgbClr val="000000"/>
                </a:solidFill>
                <a:latin typeface="Arial"/>
                <a:ea typeface="Arial"/>
                <a:cs typeface="Arial"/>
                <a:sym typeface="Arial"/>
              </a:rPr>
              <a:t>Patent for the use of peripheral perineural dexmedetomidine alone and in combination with local anesthetics. Application number 12/791,506; Issue Date 4/2/13; Patent Number 8410140</a:t>
            </a:r>
            <a:endParaRPr sz="1200" dirty="0"/>
          </a:p>
          <a:p>
            <a:pPr marL="742950" lvl="1" indent="-285750" algn="l" rtl="0">
              <a:lnSpc>
                <a:spcPct val="85000"/>
              </a:lnSpc>
              <a:spcBef>
                <a:spcPts val="400"/>
              </a:spcBef>
              <a:spcAft>
                <a:spcPts val="0"/>
              </a:spcAft>
              <a:buClr>
                <a:srgbClr val="000000"/>
              </a:buClr>
              <a:buSzPts val="1400"/>
              <a:buFont typeface="Arial"/>
              <a:buChar char="•"/>
            </a:pPr>
            <a:r>
              <a:rPr lang="en-US" sz="1200" b="0" i="0" u="none" strike="noStrike" dirty="0">
                <a:solidFill>
                  <a:srgbClr val="000000"/>
                </a:solidFill>
                <a:latin typeface="Arial"/>
                <a:ea typeface="Arial"/>
                <a:cs typeface="Arial"/>
                <a:sym typeface="Arial"/>
              </a:rPr>
              <a:t>Consultant- Heron Therapeutics, Vertex Pharmaceuticals, Alosa Health, and the </a:t>
            </a:r>
            <a:r>
              <a:rPr lang="en-US" sz="1200" b="0" i="0" u="none" strike="noStrike" dirty="0" err="1">
                <a:solidFill>
                  <a:srgbClr val="000000"/>
                </a:solidFill>
                <a:latin typeface="Arial"/>
                <a:ea typeface="Arial"/>
                <a:cs typeface="Arial"/>
                <a:sym typeface="Arial"/>
              </a:rPr>
              <a:t>Benter</a:t>
            </a:r>
            <a:r>
              <a:rPr lang="en-US" sz="1200" b="0" i="0" u="none" strike="noStrike" dirty="0">
                <a:solidFill>
                  <a:srgbClr val="000000"/>
                </a:solidFill>
                <a:latin typeface="Arial"/>
                <a:ea typeface="Arial"/>
                <a:cs typeface="Arial"/>
                <a:sym typeface="Arial"/>
              </a:rPr>
              <a:t> Foundation; Expert Testimony</a:t>
            </a:r>
            <a:endParaRPr sz="1200" dirty="0"/>
          </a:p>
          <a:p>
            <a:pPr marL="257175" lvl="0" indent="-142875" algn="l" rtl="0">
              <a:lnSpc>
                <a:spcPct val="85000"/>
              </a:lnSpc>
              <a:spcBef>
                <a:spcPts val="400"/>
              </a:spcBef>
              <a:spcAft>
                <a:spcPts val="0"/>
              </a:spcAft>
              <a:buClr>
                <a:schemeClr val="dk1"/>
              </a:buClr>
              <a:buSzPts val="1800"/>
              <a:buNone/>
            </a:pPr>
            <a:endParaRPr dirty="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210a5695865_0_0"/>
          <p:cNvSpPr txBox="1">
            <a:spLocks noGrp="1"/>
          </p:cNvSpPr>
          <p:nvPr>
            <p:ph type="title"/>
          </p:nvPr>
        </p:nvSpPr>
        <p:spPr>
          <a:xfrm>
            <a:off x="685800" y="376511"/>
            <a:ext cx="7772400" cy="604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Pre-Implementation Nurse Assessment</a:t>
            </a:r>
          </a:p>
        </p:txBody>
      </p:sp>
      <p:grpSp>
        <p:nvGrpSpPr>
          <p:cNvPr id="23" name="Group 22">
            <a:extLst>
              <a:ext uri="{FF2B5EF4-FFF2-40B4-BE49-F238E27FC236}">
                <a16:creationId xmlns:a16="http://schemas.microsoft.com/office/drawing/2014/main" id="{9692A377-27B7-F4A6-050A-F31CE143E49A}"/>
              </a:ext>
            </a:extLst>
          </p:cNvPr>
          <p:cNvGrpSpPr/>
          <p:nvPr/>
        </p:nvGrpSpPr>
        <p:grpSpPr>
          <a:xfrm>
            <a:off x="451534" y="1165849"/>
            <a:ext cx="3398167" cy="1082253"/>
            <a:chOff x="774263" y="1350649"/>
            <a:chExt cx="3398167" cy="1082253"/>
          </a:xfrm>
        </p:grpSpPr>
        <p:pic>
          <p:nvPicPr>
            <p:cNvPr id="5" name="Picture 4" descr="A picture containing icon&#10;&#10;Description automatically generated">
              <a:extLst>
                <a:ext uri="{FF2B5EF4-FFF2-40B4-BE49-F238E27FC236}">
                  <a16:creationId xmlns:a16="http://schemas.microsoft.com/office/drawing/2014/main" id="{08F1DE09-AD07-FF98-F6C8-A6713529441D}"/>
                </a:ext>
              </a:extLst>
            </p:cNvPr>
            <p:cNvPicPr>
              <a:picLocks noChangeAspect="1"/>
            </p:cNvPicPr>
            <p:nvPr/>
          </p:nvPicPr>
          <p:blipFill>
            <a:blip r:embed="rId3"/>
            <a:stretch>
              <a:fillRect/>
            </a:stretch>
          </p:blipFill>
          <p:spPr>
            <a:xfrm>
              <a:off x="774263" y="1350649"/>
              <a:ext cx="1079663" cy="1082253"/>
            </a:xfrm>
            <a:prstGeom prst="rect">
              <a:avLst/>
            </a:prstGeom>
          </p:spPr>
        </p:pic>
        <p:sp>
          <p:nvSpPr>
            <p:cNvPr id="13" name="TextBox 12">
              <a:extLst>
                <a:ext uri="{FF2B5EF4-FFF2-40B4-BE49-F238E27FC236}">
                  <a16:creationId xmlns:a16="http://schemas.microsoft.com/office/drawing/2014/main" id="{C00F7E9A-DACD-463F-3CD7-DC4CDE1D5E99}"/>
                </a:ext>
              </a:extLst>
            </p:cNvPr>
            <p:cNvSpPr txBox="1"/>
            <p:nvPr/>
          </p:nvSpPr>
          <p:spPr>
            <a:xfrm>
              <a:off x="1988148" y="1373598"/>
              <a:ext cx="2184282" cy="1025922"/>
            </a:xfrm>
            <a:prstGeom prst="rect">
              <a:avLst/>
            </a:prstGeom>
            <a:noFill/>
          </p:spPr>
          <p:txBody>
            <a:bodyPr wrap="square">
              <a:spAutoFit/>
            </a:bodyPr>
            <a:lstStyle/>
            <a:p>
              <a:pPr marL="0" lvl="0" indent="0" algn="l" rtl="0">
                <a:spcBef>
                  <a:spcPts val="400"/>
                </a:spcBef>
                <a:spcAft>
                  <a:spcPts val="0"/>
                </a:spcAft>
                <a:buNone/>
              </a:pPr>
              <a:r>
                <a:rPr lang="en-US" sz="1800" b="1" dirty="0"/>
                <a:t>Barriers</a:t>
              </a:r>
            </a:p>
            <a:p>
              <a:pPr marL="285750" lvl="0" indent="-285750" algn="l" rtl="0">
                <a:spcBef>
                  <a:spcPts val="400"/>
                </a:spcBef>
                <a:spcAft>
                  <a:spcPts val="0"/>
                </a:spcAft>
                <a:buFont typeface="Arial" panose="020B0604020202020204" pitchFamily="34" charset="0"/>
                <a:buChar char="•"/>
              </a:pPr>
              <a:r>
                <a:rPr lang="en-US" sz="1800" dirty="0"/>
                <a:t>Stigma</a:t>
              </a:r>
            </a:p>
            <a:p>
              <a:pPr marL="285750" lvl="0" indent="-285750" algn="l" rtl="0">
                <a:spcBef>
                  <a:spcPts val="400"/>
                </a:spcBef>
                <a:spcAft>
                  <a:spcPts val="0"/>
                </a:spcAft>
                <a:buFont typeface="Arial" panose="020B0604020202020204" pitchFamily="34" charset="0"/>
                <a:buChar char="•"/>
              </a:pPr>
              <a:r>
                <a:rPr lang="en-US" sz="1800" dirty="0"/>
                <a:t>Education/Time</a:t>
              </a:r>
            </a:p>
          </p:txBody>
        </p:sp>
      </p:grpSp>
      <p:grpSp>
        <p:nvGrpSpPr>
          <p:cNvPr id="24" name="Group 23">
            <a:extLst>
              <a:ext uri="{FF2B5EF4-FFF2-40B4-BE49-F238E27FC236}">
                <a16:creationId xmlns:a16="http://schemas.microsoft.com/office/drawing/2014/main" id="{6099E487-108D-44D8-D033-6A1D7ECA113C}"/>
              </a:ext>
            </a:extLst>
          </p:cNvPr>
          <p:cNvGrpSpPr/>
          <p:nvPr/>
        </p:nvGrpSpPr>
        <p:grpSpPr>
          <a:xfrm>
            <a:off x="4572000" y="1165849"/>
            <a:ext cx="4224942" cy="1302921"/>
            <a:chOff x="4377952" y="1264428"/>
            <a:chExt cx="4224942" cy="1302921"/>
          </a:xfrm>
        </p:grpSpPr>
        <p:pic>
          <p:nvPicPr>
            <p:cNvPr id="3" name="Picture 2" descr="Icon&#10;&#10;Description automatically generated">
              <a:extLst>
                <a:ext uri="{FF2B5EF4-FFF2-40B4-BE49-F238E27FC236}">
                  <a16:creationId xmlns:a16="http://schemas.microsoft.com/office/drawing/2014/main" id="{F740AF2C-9417-030E-3ABC-2113FEA7A27E}"/>
                </a:ext>
              </a:extLst>
            </p:cNvPr>
            <p:cNvPicPr>
              <a:picLocks noChangeAspect="1"/>
            </p:cNvPicPr>
            <p:nvPr/>
          </p:nvPicPr>
          <p:blipFill>
            <a:blip r:embed="rId4"/>
            <a:stretch>
              <a:fillRect/>
            </a:stretch>
          </p:blipFill>
          <p:spPr>
            <a:xfrm>
              <a:off x="4377952" y="1350650"/>
              <a:ext cx="889675" cy="891808"/>
            </a:xfrm>
            <a:prstGeom prst="rect">
              <a:avLst/>
            </a:prstGeom>
          </p:spPr>
        </p:pic>
        <p:sp>
          <p:nvSpPr>
            <p:cNvPr id="15" name="TextBox 14">
              <a:extLst>
                <a:ext uri="{FF2B5EF4-FFF2-40B4-BE49-F238E27FC236}">
                  <a16:creationId xmlns:a16="http://schemas.microsoft.com/office/drawing/2014/main" id="{EA98B344-CC24-4CE3-F9C5-146DBD180D47}"/>
                </a:ext>
              </a:extLst>
            </p:cNvPr>
            <p:cNvSpPr txBox="1"/>
            <p:nvPr/>
          </p:nvSpPr>
          <p:spPr>
            <a:xfrm>
              <a:off x="5409217" y="1264428"/>
              <a:ext cx="3193677" cy="1302921"/>
            </a:xfrm>
            <a:prstGeom prst="rect">
              <a:avLst/>
            </a:prstGeom>
            <a:noFill/>
          </p:spPr>
          <p:txBody>
            <a:bodyPr wrap="square">
              <a:spAutoFit/>
            </a:bodyPr>
            <a:lstStyle/>
            <a:p>
              <a:pPr marL="0" lvl="0" indent="0" algn="l" rtl="0">
                <a:spcBef>
                  <a:spcPts val="400"/>
                </a:spcBef>
                <a:spcAft>
                  <a:spcPts val="0"/>
                </a:spcAft>
                <a:buNone/>
              </a:pPr>
              <a:r>
                <a:rPr lang="en-US" sz="1800" b="1" dirty="0"/>
                <a:t>Facilitators</a:t>
              </a:r>
            </a:p>
            <a:p>
              <a:pPr marL="285750" lvl="0" indent="-285750" algn="l" rtl="0">
                <a:spcBef>
                  <a:spcPts val="400"/>
                </a:spcBef>
                <a:spcAft>
                  <a:spcPts val="0"/>
                </a:spcAft>
                <a:buFont typeface="Arial" panose="020B0604020202020204" pitchFamily="34" charset="0"/>
                <a:buChar char="•"/>
              </a:pPr>
              <a:r>
                <a:rPr lang="en-US" sz="1800" dirty="0"/>
                <a:t>Resources available for education and kits</a:t>
              </a:r>
            </a:p>
            <a:p>
              <a:pPr marL="285750" lvl="0" indent="-285750" algn="l" rtl="0">
                <a:spcBef>
                  <a:spcPts val="400"/>
                </a:spcBef>
                <a:spcAft>
                  <a:spcPts val="0"/>
                </a:spcAft>
                <a:buFont typeface="Arial" panose="020B0604020202020204" pitchFamily="34" charset="0"/>
                <a:buChar char="•"/>
              </a:pPr>
              <a:r>
                <a:rPr lang="en-US" sz="1800" dirty="0"/>
                <a:t>Easy process </a:t>
              </a:r>
            </a:p>
          </p:txBody>
        </p:sp>
      </p:grpSp>
      <p:grpSp>
        <p:nvGrpSpPr>
          <p:cNvPr id="22" name="Group 21">
            <a:extLst>
              <a:ext uri="{FF2B5EF4-FFF2-40B4-BE49-F238E27FC236}">
                <a16:creationId xmlns:a16="http://schemas.microsoft.com/office/drawing/2014/main" id="{95D9FC6A-50F6-508E-44F1-821353796E6F}"/>
              </a:ext>
            </a:extLst>
          </p:cNvPr>
          <p:cNvGrpSpPr/>
          <p:nvPr/>
        </p:nvGrpSpPr>
        <p:grpSpPr>
          <a:xfrm>
            <a:off x="451534" y="2672461"/>
            <a:ext cx="3785210" cy="891807"/>
            <a:chOff x="663661" y="3042283"/>
            <a:chExt cx="3119124" cy="891807"/>
          </a:xfrm>
        </p:grpSpPr>
        <p:pic>
          <p:nvPicPr>
            <p:cNvPr id="7" name="Picture 6" descr="Logo, icon&#10;&#10;Description automatically generated">
              <a:extLst>
                <a:ext uri="{FF2B5EF4-FFF2-40B4-BE49-F238E27FC236}">
                  <a16:creationId xmlns:a16="http://schemas.microsoft.com/office/drawing/2014/main" id="{5A52C845-4A1D-898B-ADA1-8236488C0A6D}"/>
                </a:ext>
              </a:extLst>
            </p:cNvPr>
            <p:cNvPicPr>
              <a:picLocks noChangeAspect="1"/>
            </p:cNvPicPr>
            <p:nvPr/>
          </p:nvPicPr>
          <p:blipFill>
            <a:blip r:embed="rId5"/>
            <a:stretch>
              <a:fillRect/>
            </a:stretch>
          </p:blipFill>
          <p:spPr>
            <a:xfrm>
              <a:off x="663661" y="3042283"/>
              <a:ext cx="889674" cy="891807"/>
            </a:xfrm>
            <a:prstGeom prst="rect">
              <a:avLst/>
            </a:prstGeom>
          </p:spPr>
        </p:pic>
        <p:sp>
          <p:nvSpPr>
            <p:cNvPr id="17" name="TextBox 16">
              <a:extLst>
                <a:ext uri="{FF2B5EF4-FFF2-40B4-BE49-F238E27FC236}">
                  <a16:creationId xmlns:a16="http://schemas.microsoft.com/office/drawing/2014/main" id="{19502793-D927-00BF-DD50-C6D79B1CA931}"/>
                </a:ext>
              </a:extLst>
            </p:cNvPr>
            <p:cNvSpPr txBox="1"/>
            <p:nvPr/>
          </p:nvSpPr>
          <p:spPr>
            <a:xfrm>
              <a:off x="1663938" y="3200928"/>
              <a:ext cx="2118847" cy="697627"/>
            </a:xfrm>
            <a:prstGeom prst="rect">
              <a:avLst/>
            </a:prstGeom>
            <a:noFill/>
          </p:spPr>
          <p:txBody>
            <a:bodyPr wrap="square">
              <a:spAutoFit/>
            </a:bodyPr>
            <a:lstStyle/>
            <a:p>
              <a:pPr marL="0" lvl="0" indent="0" algn="l" rtl="0">
                <a:spcBef>
                  <a:spcPts val="400"/>
                </a:spcBef>
                <a:spcAft>
                  <a:spcPts val="0"/>
                </a:spcAft>
                <a:buNone/>
              </a:pPr>
              <a:r>
                <a:rPr lang="en-US" sz="1800" b="1" dirty="0"/>
                <a:t>Receptivity</a:t>
              </a:r>
            </a:p>
            <a:p>
              <a:pPr marL="285750" lvl="0" indent="-285750" algn="l" rtl="0">
                <a:spcBef>
                  <a:spcPts val="400"/>
                </a:spcBef>
                <a:spcAft>
                  <a:spcPts val="0"/>
                </a:spcAft>
                <a:buFont typeface="Arial" panose="020B0604020202020204" pitchFamily="34" charset="0"/>
                <a:buChar char="•"/>
              </a:pPr>
              <a:r>
                <a:rPr lang="en-US" sz="1800" dirty="0"/>
                <a:t>Generally receptive </a:t>
              </a:r>
            </a:p>
          </p:txBody>
        </p:sp>
      </p:grpSp>
      <p:grpSp>
        <p:nvGrpSpPr>
          <p:cNvPr id="25" name="Group 24">
            <a:extLst>
              <a:ext uri="{FF2B5EF4-FFF2-40B4-BE49-F238E27FC236}">
                <a16:creationId xmlns:a16="http://schemas.microsoft.com/office/drawing/2014/main" id="{B197160C-E8EA-1BCB-3AA4-E37BAE6987DA}"/>
              </a:ext>
            </a:extLst>
          </p:cNvPr>
          <p:cNvGrpSpPr/>
          <p:nvPr/>
        </p:nvGrpSpPr>
        <p:grpSpPr>
          <a:xfrm>
            <a:off x="4572000" y="2672461"/>
            <a:ext cx="3572759" cy="1328388"/>
            <a:chOff x="4377951" y="2927459"/>
            <a:chExt cx="3572759" cy="1328388"/>
          </a:xfrm>
        </p:grpSpPr>
        <p:pic>
          <p:nvPicPr>
            <p:cNvPr id="11" name="Picture 10" descr="Icon&#10;&#10;Description automatically generated">
              <a:extLst>
                <a:ext uri="{FF2B5EF4-FFF2-40B4-BE49-F238E27FC236}">
                  <a16:creationId xmlns:a16="http://schemas.microsoft.com/office/drawing/2014/main" id="{C0674483-63C8-02BB-A57E-71B20CB52B05}"/>
                </a:ext>
              </a:extLst>
            </p:cNvPr>
            <p:cNvPicPr>
              <a:picLocks noChangeAspect="1"/>
            </p:cNvPicPr>
            <p:nvPr/>
          </p:nvPicPr>
          <p:blipFill>
            <a:blip r:embed="rId6"/>
            <a:stretch>
              <a:fillRect/>
            </a:stretch>
          </p:blipFill>
          <p:spPr>
            <a:xfrm>
              <a:off x="4377951" y="2927459"/>
              <a:ext cx="890057" cy="892191"/>
            </a:xfrm>
            <a:prstGeom prst="rect">
              <a:avLst/>
            </a:prstGeom>
          </p:spPr>
        </p:pic>
        <p:sp>
          <p:nvSpPr>
            <p:cNvPr id="19" name="TextBox 18">
              <a:extLst>
                <a:ext uri="{FF2B5EF4-FFF2-40B4-BE49-F238E27FC236}">
                  <a16:creationId xmlns:a16="http://schemas.microsoft.com/office/drawing/2014/main" id="{F81914EE-FF95-838F-E624-16395EED8743}"/>
                </a:ext>
              </a:extLst>
            </p:cNvPr>
            <p:cNvSpPr txBox="1"/>
            <p:nvPr/>
          </p:nvSpPr>
          <p:spPr>
            <a:xfrm>
              <a:off x="5409216" y="2952926"/>
              <a:ext cx="2541494" cy="1302921"/>
            </a:xfrm>
            <a:prstGeom prst="rect">
              <a:avLst/>
            </a:prstGeom>
            <a:noFill/>
          </p:spPr>
          <p:txBody>
            <a:bodyPr wrap="square">
              <a:spAutoFit/>
            </a:bodyPr>
            <a:lstStyle/>
            <a:p>
              <a:pPr marL="0" lvl="0" indent="0" algn="l" rtl="0">
                <a:spcBef>
                  <a:spcPts val="400"/>
                </a:spcBef>
                <a:spcAft>
                  <a:spcPts val="0"/>
                </a:spcAft>
                <a:buNone/>
              </a:pPr>
              <a:r>
                <a:rPr lang="en-US" sz="1800" b="1" dirty="0"/>
                <a:t>Integration into current ED </a:t>
              </a:r>
            </a:p>
            <a:p>
              <a:pPr marL="285750" lvl="0" indent="-285750" algn="l" rtl="0">
                <a:spcBef>
                  <a:spcPts val="400"/>
                </a:spcBef>
                <a:spcAft>
                  <a:spcPts val="0"/>
                </a:spcAft>
                <a:buFont typeface="Arial" panose="020B0604020202020204" pitchFamily="34" charset="0"/>
                <a:buChar char="•"/>
              </a:pPr>
              <a:r>
                <a:rPr lang="en-US" sz="1800" dirty="0"/>
                <a:t>24 hour pharmacy</a:t>
              </a:r>
            </a:p>
            <a:p>
              <a:pPr marL="285750" lvl="0" indent="-285750" algn="l" rtl="0">
                <a:spcBef>
                  <a:spcPts val="400"/>
                </a:spcBef>
                <a:spcAft>
                  <a:spcPts val="0"/>
                </a:spcAft>
                <a:buFont typeface="Arial" panose="020B0604020202020204" pitchFamily="34" charset="0"/>
                <a:buChar char="•"/>
              </a:pPr>
              <a:r>
                <a:rPr lang="en-US" sz="1800" dirty="0"/>
                <a:t>PYXIS/EHR alerts</a:t>
              </a:r>
            </a:p>
          </p:txBody>
        </p:sp>
      </p:grpSp>
      <p:grpSp>
        <p:nvGrpSpPr>
          <p:cNvPr id="26" name="Group 25">
            <a:extLst>
              <a:ext uri="{FF2B5EF4-FFF2-40B4-BE49-F238E27FC236}">
                <a16:creationId xmlns:a16="http://schemas.microsoft.com/office/drawing/2014/main" id="{48F0E181-B367-B43A-57D3-34E42CFD7766}"/>
              </a:ext>
            </a:extLst>
          </p:cNvPr>
          <p:cNvGrpSpPr/>
          <p:nvPr/>
        </p:nvGrpSpPr>
        <p:grpSpPr>
          <a:xfrm>
            <a:off x="1994302" y="4000849"/>
            <a:ext cx="5155396" cy="974626"/>
            <a:chOff x="2391751" y="4039503"/>
            <a:chExt cx="5155396" cy="974626"/>
          </a:xfrm>
        </p:grpSpPr>
        <p:pic>
          <p:nvPicPr>
            <p:cNvPr id="9" name="Picture 8" descr="Icon&#10;&#10;Description automatically generated">
              <a:extLst>
                <a:ext uri="{FF2B5EF4-FFF2-40B4-BE49-F238E27FC236}">
                  <a16:creationId xmlns:a16="http://schemas.microsoft.com/office/drawing/2014/main" id="{33BE7782-4A7D-4113-F1FE-CDEBAF815C12}"/>
                </a:ext>
              </a:extLst>
            </p:cNvPr>
            <p:cNvPicPr>
              <a:picLocks noChangeAspect="1"/>
            </p:cNvPicPr>
            <p:nvPr/>
          </p:nvPicPr>
          <p:blipFill>
            <a:blip r:embed="rId7"/>
            <a:stretch>
              <a:fillRect/>
            </a:stretch>
          </p:blipFill>
          <p:spPr>
            <a:xfrm>
              <a:off x="2391751" y="4109507"/>
              <a:ext cx="832622" cy="834618"/>
            </a:xfrm>
            <a:prstGeom prst="rect">
              <a:avLst/>
            </a:prstGeom>
          </p:spPr>
        </p:pic>
        <p:sp>
          <p:nvSpPr>
            <p:cNvPr id="21" name="TextBox 20">
              <a:extLst>
                <a:ext uri="{FF2B5EF4-FFF2-40B4-BE49-F238E27FC236}">
                  <a16:creationId xmlns:a16="http://schemas.microsoft.com/office/drawing/2014/main" id="{D08FAA6F-792E-3688-AFB9-2DAE37185A09}"/>
                </a:ext>
              </a:extLst>
            </p:cNvPr>
            <p:cNvSpPr txBox="1"/>
            <p:nvPr/>
          </p:nvSpPr>
          <p:spPr>
            <a:xfrm>
              <a:off x="3363100" y="4039503"/>
              <a:ext cx="4184047" cy="974626"/>
            </a:xfrm>
            <a:prstGeom prst="rect">
              <a:avLst/>
            </a:prstGeom>
            <a:noFill/>
          </p:spPr>
          <p:txBody>
            <a:bodyPr wrap="square">
              <a:spAutoFit/>
            </a:bodyPr>
            <a:lstStyle/>
            <a:p>
              <a:pPr marL="0" lvl="0" indent="0" algn="l" rtl="0">
                <a:spcBef>
                  <a:spcPts val="400"/>
                </a:spcBef>
                <a:spcAft>
                  <a:spcPts val="0"/>
                </a:spcAft>
                <a:buNone/>
              </a:pPr>
              <a:r>
                <a:rPr lang="en-US" sz="1800" b="1" dirty="0"/>
                <a:t>Education Plan</a:t>
              </a:r>
            </a:p>
            <a:p>
              <a:pPr marL="285750" lvl="0" indent="-285750" algn="l" rtl="0">
                <a:spcBef>
                  <a:spcPts val="400"/>
                </a:spcBef>
                <a:spcAft>
                  <a:spcPts val="0"/>
                </a:spcAft>
                <a:buFont typeface="Arial" panose="020B0604020202020204" pitchFamily="34" charset="0"/>
                <a:buChar char="•"/>
              </a:pPr>
              <a:r>
                <a:rPr lang="en-US" sz="1800" dirty="0"/>
                <a:t>Huddles, in service, train the trainer, department meetings, web-based</a:t>
              </a:r>
            </a:p>
          </p:txBody>
        </p:sp>
      </p:grpSp>
      <p:pic>
        <p:nvPicPr>
          <p:cNvPr id="2" name="Google Shape;320;p9" descr="Text&#10;&#10;Description automatically generated">
            <a:extLst>
              <a:ext uri="{FF2B5EF4-FFF2-40B4-BE49-F238E27FC236}">
                <a16:creationId xmlns:a16="http://schemas.microsoft.com/office/drawing/2014/main" id="{5D690A2E-C05C-7E8E-F0EF-8D3F2F194F10}"/>
              </a:ext>
            </a:extLst>
          </p:cNvPr>
          <p:cNvPicPr preferRelativeResize="0"/>
          <p:nvPr/>
        </p:nvPicPr>
        <p:blipFill rotWithShape="1">
          <a:blip r:embed="rId8">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30"/>
          <p:cNvSpPr txBox="1">
            <a:spLocks noGrp="1"/>
          </p:cNvSpPr>
          <p:nvPr>
            <p:ph type="title"/>
          </p:nvPr>
        </p:nvSpPr>
        <p:spPr>
          <a:xfrm>
            <a:off x="-1212157" y="263178"/>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sz="3000" dirty="0"/>
              <a:t>Creation of Resources</a:t>
            </a:r>
            <a:endParaRPr dirty="0"/>
          </a:p>
        </p:txBody>
      </p:sp>
      <p:sp>
        <p:nvSpPr>
          <p:cNvPr id="653" name="Google Shape;653;p30"/>
          <p:cNvSpPr txBox="1">
            <a:spLocks noGrp="1"/>
          </p:cNvSpPr>
          <p:nvPr>
            <p:ph type="body" idx="4294967295"/>
          </p:nvPr>
        </p:nvSpPr>
        <p:spPr>
          <a:xfrm>
            <a:off x="303111" y="1204660"/>
            <a:ext cx="4741863" cy="3479800"/>
          </a:xfrm>
          <a:prstGeom prst="rect">
            <a:avLst/>
          </a:prstGeom>
          <a:noFill/>
          <a:ln>
            <a:noFill/>
          </a:ln>
        </p:spPr>
        <p:txBody>
          <a:bodyPr spcFirstLastPara="1" wrap="square" lIns="91425" tIns="45700" rIns="91425" bIns="45700" anchor="t" anchorCtr="0">
            <a:normAutofit/>
          </a:bodyPr>
          <a:lstStyle/>
          <a:p>
            <a:pPr marL="257175" lvl="0" indent="-257175" algn="l" rtl="0">
              <a:lnSpc>
                <a:spcPct val="85000"/>
              </a:lnSpc>
              <a:spcBef>
                <a:spcPts val="0"/>
              </a:spcBef>
              <a:spcAft>
                <a:spcPts val="0"/>
              </a:spcAft>
              <a:buClr>
                <a:schemeClr val="dk1"/>
              </a:buClr>
              <a:buSzPts val="1800"/>
              <a:buChar char="•"/>
            </a:pPr>
            <a:r>
              <a:rPr lang="en-US" sz="1600" dirty="0"/>
              <a:t>Tailored Nurse Train-the-Trainer Education PPT</a:t>
            </a:r>
            <a:endParaRPr sz="1600" dirty="0"/>
          </a:p>
          <a:p>
            <a:pPr marL="584002" lvl="1" indent="-241102" algn="l" rtl="0">
              <a:lnSpc>
                <a:spcPct val="85000"/>
              </a:lnSpc>
              <a:spcBef>
                <a:spcPts val="400"/>
              </a:spcBef>
              <a:spcAft>
                <a:spcPts val="0"/>
              </a:spcAft>
              <a:buClr>
                <a:schemeClr val="dk1"/>
              </a:buClr>
              <a:buSzPts val="1800"/>
              <a:buChar char="–"/>
            </a:pPr>
            <a:r>
              <a:rPr lang="en-US" sz="1600" dirty="0"/>
              <a:t>Included video for patient education</a:t>
            </a:r>
            <a:endParaRPr sz="1600" dirty="0"/>
          </a:p>
          <a:p>
            <a:pPr marL="584002" lvl="1" indent="-241102" algn="l" rtl="0">
              <a:lnSpc>
                <a:spcPct val="85000"/>
              </a:lnSpc>
              <a:spcBef>
                <a:spcPts val="400"/>
              </a:spcBef>
              <a:spcAft>
                <a:spcPts val="0"/>
              </a:spcAft>
              <a:buClr>
                <a:schemeClr val="dk1"/>
              </a:buClr>
              <a:buSzPts val="1800"/>
              <a:buChar char="–"/>
            </a:pPr>
            <a:r>
              <a:rPr lang="en-US" sz="1600" dirty="0"/>
              <a:t>Patient education brochures</a:t>
            </a:r>
            <a:endParaRPr sz="1600" dirty="0"/>
          </a:p>
          <a:p>
            <a:pPr marL="584002" lvl="1" indent="-241102" algn="l" rtl="0">
              <a:lnSpc>
                <a:spcPct val="85000"/>
              </a:lnSpc>
              <a:spcBef>
                <a:spcPts val="400"/>
              </a:spcBef>
              <a:spcAft>
                <a:spcPts val="0"/>
              </a:spcAft>
              <a:buClr>
                <a:schemeClr val="dk1"/>
              </a:buClr>
              <a:buSzPts val="1800"/>
              <a:buChar char="–"/>
            </a:pPr>
            <a:r>
              <a:rPr lang="en-US" sz="1600" dirty="0"/>
              <a:t>Naloxone Access Cards</a:t>
            </a:r>
            <a:endParaRPr sz="1600" dirty="0"/>
          </a:p>
          <a:p>
            <a:pPr marL="584002" lvl="1" indent="-241102" algn="l" rtl="0">
              <a:lnSpc>
                <a:spcPct val="85000"/>
              </a:lnSpc>
              <a:spcBef>
                <a:spcPts val="400"/>
              </a:spcBef>
              <a:spcAft>
                <a:spcPts val="0"/>
              </a:spcAft>
              <a:buClr>
                <a:schemeClr val="dk1"/>
              </a:buClr>
              <a:buSzPts val="1800"/>
              <a:buChar char="–"/>
            </a:pPr>
            <a:r>
              <a:rPr lang="en-US" sz="1600" dirty="0"/>
              <a:t>Naloxone kits</a:t>
            </a:r>
            <a:endParaRPr sz="1600" dirty="0"/>
          </a:p>
          <a:p>
            <a:pPr marL="257175" lvl="0" indent="-257175" algn="l" rtl="0">
              <a:lnSpc>
                <a:spcPct val="85000"/>
              </a:lnSpc>
              <a:spcBef>
                <a:spcPts val="400"/>
              </a:spcBef>
              <a:spcAft>
                <a:spcPts val="0"/>
              </a:spcAft>
              <a:buClr>
                <a:schemeClr val="dk1"/>
              </a:buClr>
              <a:buSzPts val="1800"/>
              <a:buChar char="•"/>
            </a:pPr>
            <a:r>
              <a:rPr lang="en-US" sz="1600" dirty="0"/>
              <a:t>Creation of online Emergency Department Naloxone Training </a:t>
            </a:r>
            <a:endParaRPr sz="1600" dirty="0"/>
          </a:p>
          <a:p>
            <a:pPr marL="584002" lvl="1" indent="-241102" algn="l" rtl="0">
              <a:lnSpc>
                <a:spcPct val="85000"/>
              </a:lnSpc>
              <a:spcBef>
                <a:spcPts val="400"/>
              </a:spcBef>
              <a:spcAft>
                <a:spcPts val="0"/>
              </a:spcAft>
              <a:buClr>
                <a:schemeClr val="dk1"/>
              </a:buClr>
              <a:buSzPts val="1800"/>
              <a:buChar char="–"/>
            </a:pPr>
            <a:r>
              <a:rPr lang="en-US" sz="1600" dirty="0"/>
              <a:t>1 CEU</a:t>
            </a:r>
            <a:endParaRPr sz="1600" dirty="0"/>
          </a:p>
          <a:p>
            <a:pPr marL="257175" lvl="0" indent="-257175" algn="l" rtl="0">
              <a:lnSpc>
                <a:spcPct val="85000"/>
              </a:lnSpc>
              <a:spcBef>
                <a:spcPts val="400"/>
              </a:spcBef>
              <a:spcAft>
                <a:spcPts val="0"/>
              </a:spcAft>
              <a:buClr>
                <a:schemeClr val="dk1"/>
              </a:buClr>
              <a:buSzPts val="1800"/>
              <a:buChar char="•"/>
            </a:pPr>
            <a:r>
              <a:rPr lang="en-US" sz="1600" dirty="0"/>
              <a:t>Posters for displaying in the ED</a:t>
            </a:r>
            <a:endParaRPr sz="1600" dirty="0"/>
          </a:p>
          <a:p>
            <a:pPr marL="257175" lvl="0" indent="-257175" algn="l" rtl="0">
              <a:lnSpc>
                <a:spcPct val="85000"/>
              </a:lnSpc>
              <a:spcBef>
                <a:spcPts val="400"/>
              </a:spcBef>
              <a:spcAft>
                <a:spcPts val="0"/>
              </a:spcAft>
              <a:buClr>
                <a:schemeClr val="dk1"/>
              </a:buClr>
              <a:buSzPts val="1800"/>
              <a:buChar char="•"/>
            </a:pPr>
            <a:r>
              <a:rPr lang="en-US" sz="1600" dirty="0"/>
              <a:t>Implementation Guide</a:t>
            </a:r>
            <a:endParaRPr sz="1600" dirty="0"/>
          </a:p>
        </p:txBody>
      </p:sp>
      <p:pic>
        <p:nvPicPr>
          <p:cNvPr id="654" name="Google Shape;654;p30" descr="A picture containing graphical user interface&#10;&#10;Description automatically generated"/>
          <p:cNvPicPr preferRelativeResize="0"/>
          <p:nvPr/>
        </p:nvPicPr>
        <p:blipFill rotWithShape="1">
          <a:blip r:embed="rId3">
            <a:alphaModFix/>
          </a:blip>
          <a:srcRect l="4111" r="1651" b="2"/>
          <a:stretch/>
        </p:blipFill>
        <p:spPr>
          <a:xfrm>
            <a:off x="5399580" y="10"/>
            <a:ext cx="3744420" cy="514349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31"/>
          <p:cNvSpPr txBox="1">
            <a:spLocks noGrp="1"/>
          </p:cNvSpPr>
          <p:nvPr>
            <p:ph type="title"/>
          </p:nvPr>
        </p:nvSpPr>
        <p:spPr>
          <a:xfrm>
            <a:off x="685800" y="272617"/>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ct val="100000"/>
              <a:buFont typeface="Arial"/>
              <a:buNone/>
            </a:pPr>
            <a:r>
              <a:rPr lang="en-US" dirty="0"/>
              <a:t>Resources</a:t>
            </a:r>
            <a:endParaRPr dirty="0"/>
          </a:p>
        </p:txBody>
      </p:sp>
      <p:pic>
        <p:nvPicPr>
          <p:cNvPr id="6" name="Picture 5">
            <a:extLst>
              <a:ext uri="{FF2B5EF4-FFF2-40B4-BE49-F238E27FC236}">
                <a16:creationId xmlns:a16="http://schemas.microsoft.com/office/drawing/2014/main" id="{D3F42804-ABBE-94DA-DE35-1575EE58D7E2}"/>
              </a:ext>
            </a:extLst>
          </p:cNvPr>
          <p:cNvPicPr>
            <a:picLocks noChangeAspect="1"/>
          </p:cNvPicPr>
          <p:nvPr/>
        </p:nvPicPr>
        <p:blipFill>
          <a:blip r:embed="rId3"/>
          <a:stretch>
            <a:fillRect/>
          </a:stretch>
        </p:blipFill>
        <p:spPr>
          <a:xfrm>
            <a:off x="231971" y="1118641"/>
            <a:ext cx="4268606" cy="2684048"/>
          </a:xfrm>
          <a:prstGeom prst="rect">
            <a:avLst/>
          </a:prstGeom>
        </p:spPr>
      </p:pic>
      <p:pic>
        <p:nvPicPr>
          <p:cNvPr id="11" name="Picture 10">
            <a:extLst>
              <a:ext uri="{FF2B5EF4-FFF2-40B4-BE49-F238E27FC236}">
                <a16:creationId xmlns:a16="http://schemas.microsoft.com/office/drawing/2014/main" id="{D5A464F5-F16E-9AA2-6AA9-F2A39A6CAEDA}"/>
              </a:ext>
            </a:extLst>
          </p:cNvPr>
          <p:cNvPicPr>
            <a:picLocks noChangeAspect="1"/>
          </p:cNvPicPr>
          <p:nvPr/>
        </p:nvPicPr>
        <p:blipFill rotWithShape="1">
          <a:blip r:embed="rId4"/>
          <a:srcRect r="1297"/>
          <a:stretch/>
        </p:blipFill>
        <p:spPr>
          <a:xfrm rot="21037804">
            <a:off x="4955362" y="1274542"/>
            <a:ext cx="1163431" cy="2737292"/>
          </a:xfrm>
          <a:prstGeom prst="rect">
            <a:avLst/>
          </a:prstGeom>
        </p:spPr>
      </p:pic>
      <p:pic>
        <p:nvPicPr>
          <p:cNvPr id="7" name="Google Shape;856;p48">
            <a:extLst>
              <a:ext uri="{FF2B5EF4-FFF2-40B4-BE49-F238E27FC236}">
                <a16:creationId xmlns:a16="http://schemas.microsoft.com/office/drawing/2014/main" id="{F1151A04-784C-6485-4DAD-6246A5CDEEBB}"/>
              </a:ext>
            </a:extLst>
          </p:cNvPr>
          <p:cNvPicPr preferRelativeResize="0"/>
          <p:nvPr/>
        </p:nvPicPr>
        <p:blipFill rotWithShape="1">
          <a:blip r:embed="rId5">
            <a:alphaModFix/>
          </a:blip>
          <a:srcRect/>
          <a:stretch/>
        </p:blipFill>
        <p:spPr>
          <a:xfrm>
            <a:off x="6588712" y="784020"/>
            <a:ext cx="2377744" cy="3074082"/>
          </a:xfrm>
          <a:prstGeom prst="rect">
            <a:avLst/>
          </a:prstGeom>
          <a:noFill/>
          <a:ln w="9525" cap="flat" cmpd="sng">
            <a:solidFill>
              <a:schemeClr val="dk1"/>
            </a:solidFill>
            <a:prstDash val="solid"/>
            <a:round/>
            <a:headEnd type="none" w="sm" len="sm"/>
            <a:tailEnd type="none" w="sm" len="sm"/>
          </a:ln>
        </p:spPr>
      </p:pic>
      <p:pic>
        <p:nvPicPr>
          <p:cNvPr id="9" name="Picture 8">
            <a:extLst>
              <a:ext uri="{FF2B5EF4-FFF2-40B4-BE49-F238E27FC236}">
                <a16:creationId xmlns:a16="http://schemas.microsoft.com/office/drawing/2014/main" id="{1722CB9B-3145-0279-5156-E6F1280BA329}"/>
              </a:ext>
            </a:extLst>
          </p:cNvPr>
          <p:cNvPicPr>
            <a:picLocks noChangeAspect="1"/>
          </p:cNvPicPr>
          <p:nvPr/>
        </p:nvPicPr>
        <p:blipFill>
          <a:blip r:embed="rId6"/>
          <a:stretch>
            <a:fillRect/>
          </a:stretch>
        </p:blipFill>
        <p:spPr>
          <a:xfrm rot="702932">
            <a:off x="5899708" y="2342455"/>
            <a:ext cx="1237816" cy="2761281"/>
          </a:xfrm>
          <a:prstGeom prst="rect">
            <a:avLst/>
          </a:prstGeom>
        </p:spPr>
      </p:pic>
      <p:pic>
        <p:nvPicPr>
          <p:cNvPr id="13" name="Picture 12">
            <a:extLst>
              <a:ext uri="{FF2B5EF4-FFF2-40B4-BE49-F238E27FC236}">
                <a16:creationId xmlns:a16="http://schemas.microsoft.com/office/drawing/2014/main" id="{4BFD8950-CFCB-9B61-AC55-2AFE080613F3}"/>
              </a:ext>
            </a:extLst>
          </p:cNvPr>
          <p:cNvPicPr>
            <a:picLocks noChangeAspect="1"/>
          </p:cNvPicPr>
          <p:nvPr/>
        </p:nvPicPr>
        <p:blipFill>
          <a:blip r:embed="rId7"/>
          <a:stretch>
            <a:fillRect/>
          </a:stretch>
        </p:blipFill>
        <p:spPr>
          <a:xfrm>
            <a:off x="3511743" y="2800826"/>
            <a:ext cx="1512319" cy="2114550"/>
          </a:xfrm>
          <a:prstGeom prst="rect">
            <a:avLst/>
          </a:prstGeom>
        </p:spPr>
      </p:pic>
      <p:sp>
        <p:nvSpPr>
          <p:cNvPr id="17" name="Rectangle: Rounded Corners 16">
            <a:extLst>
              <a:ext uri="{FF2B5EF4-FFF2-40B4-BE49-F238E27FC236}">
                <a16:creationId xmlns:a16="http://schemas.microsoft.com/office/drawing/2014/main" id="{C8F5191E-3A97-5C06-4AFE-DDA0379C2EA8}"/>
              </a:ext>
            </a:extLst>
          </p:cNvPr>
          <p:cNvSpPr/>
          <p:nvPr/>
        </p:nvSpPr>
        <p:spPr>
          <a:xfrm>
            <a:off x="100853" y="4229100"/>
            <a:ext cx="2716306" cy="8022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2F6ED3-A964-96E7-F4C6-6FC3BC508CA7}"/>
              </a:ext>
            </a:extLst>
          </p:cNvPr>
          <p:cNvSpPr txBox="1"/>
          <p:nvPr/>
        </p:nvSpPr>
        <p:spPr>
          <a:xfrm>
            <a:off x="172422" y="4286250"/>
            <a:ext cx="3437159" cy="415498"/>
          </a:xfrm>
          <a:prstGeom prst="rect">
            <a:avLst/>
          </a:prstGeom>
          <a:noFill/>
        </p:spPr>
        <p:txBody>
          <a:bodyPr wrap="square" rtlCol="0">
            <a:spAutoFit/>
          </a:bodyPr>
          <a:lstStyle/>
          <a:p>
            <a:r>
              <a:rPr lang="en-US" sz="1050" dirty="0"/>
              <a:t>To view all resources, visit:</a:t>
            </a:r>
          </a:p>
          <a:p>
            <a:r>
              <a:rPr lang="en-US" sz="1050" dirty="0">
                <a:hlinkClick r:id="rId8" action="ppaction://hlinkfile"/>
              </a:rPr>
              <a:t>michigan-open.org/initiatives/medic-open</a:t>
            </a:r>
            <a:endParaRPr lang="en-US" sz="1050" dirty="0"/>
          </a:p>
        </p:txBody>
      </p:sp>
      <p:sp>
        <p:nvSpPr>
          <p:cNvPr id="16" name="TextBox 15">
            <a:extLst>
              <a:ext uri="{FF2B5EF4-FFF2-40B4-BE49-F238E27FC236}">
                <a16:creationId xmlns:a16="http://schemas.microsoft.com/office/drawing/2014/main" id="{8EFB38BB-DB0E-4F9C-2F66-C84A2352D77D}"/>
              </a:ext>
            </a:extLst>
          </p:cNvPr>
          <p:cNvSpPr txBox="1"/>
          <p:nvPr/>
        </p:nvSpPr>
        <p:spPr>
          <a:xfrm>
            <a:off x="448578" y="4701748"/>
            <a:ext cx="1304365" cy="261610"/>
          </a:xfrm>
          <a:prstGeom prst="rect">
            <a:avLst/>
          </a:prstGeom>
          <a:noFill/>
        </p:spPr>
        <p:txBody>
          <a:bodyPr wrap="square" rtlCol="0">
            <a:spAutoFit/>
          </a:bodyPr>
          <a:lstStyle/>
          <a:p>
            <a:r>
              <a:rPr lang="en-US" sz="1050" dirty="0" err="1">
                <a:hlinkClick r:id="rId9"/>
              </a:rPr>
              <a:t>OverdoseACTION</a:t>
            </a:r>
            <a:endParaRPr lang="en-US" sz="1050" dirty="0"/>
          </a:p>
        </p:txBody>
      </p:sp>
      <p:pic>
        <p:nvPicPr>
          <p:cNvPr id="1032" name="Picture 8">
            <a:extLst>
              <a:ext uri="{FF2B5EF4-FFF2-40B4-BE49-F238E27FC236}">
                <a16:creationId xmlns:a16="http://schemas.microsoft.com/office/drawing/2014/main" id="{C104142A-E107-A783-57F1-D6DA97B11E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971" y="4735234"/>
            <a:ext cx="260594" cy="180142"/>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320;p9" descr="Text&#10;&#10;Description automatically generated">
            <a:extLst>
              <a:ext uri="{FF2B5EF4-FFF2-40B4-BE49-F238E27FC236}">
                <a16:creationId xmlns:a16="http://schemas.microsoft.com/office/drawing/2014/main" id="{0257C9CD-72AD-F0A3-5C00-B1F93603FFEA}"/>
              </a:ext>
            </a:extLst>
          </p:cNvPr>
          <p:cNvPicPr preferRelativeResize="0"/>
          <p:nvPr/>
        </p:nvPicPr>
        <p:blipFill rotWithShape="1">
          <a:blip r:embed="rId11">
            <a:alphaModFix/>
          </a:blip>
          <a:srcRect/>
          <a:stretch/>
        </p:blipFill>
        <p:spPr>
          <a:xfrm>
            <a:off x="8198863" y="554342"/>
            <a:ext cx="729983" cy="21529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32"/>
          <p:cNvPicPr preferRelativeResize="0"/>
          <p:nvPr/>
        </p:nvPicPr>
        <p:blipFill rotWithShape="1">
          <a:blip r:embed="rId3">
            <a:alphaModFix/>
          </a:blip>
          <a:srcRect/>
          <a:stretch/>
        </p:blipFill>
        <p:spPr>
          <a:xfrm>
            <a:off x="0" y="0"/>
            <a:ext cx="9144000" cy="5143505"/>
          </a:xfrm>
          <a:prstGeom prst="rect">
            <a:avLst/>
          </a:prstGeom>
          <a:noFill/>
          <a:ln>
            <a:noFill/>
          </a:ln>
        </p:spPr>
      </p:pic>
      <p:sp>
        <p:nvSpPr>
          <p:cNvPr id="666" name="Google Shape;666;p32"/>
          <p:cNvSpPr txBox="1"/>
          <p:nvPr/>
        </p:nvSpPr>
        <p:spPr>
          <a:xfrm>
            <a:off x="100584" y="86889"/>
            <a:ext cx="4877246" cy="534985"/>
          </a:xfrm>
          <a:prstGeom prst="rect">
            <a:avLst/>
          </a:prstGeom>
          <a:noFill/>
          <a:ln>
            <a:noFill/>
          </a:ln>
        </p:spPr>
        <p:txBody>
          <a:bodyPr spcFirstLastPara="1" wrap="square" lIns="68575" tIns="34275" rIns="68575" bIns="34275" anchor="ctr" anchorCtr="0">
            <a:normAutofit fontScale="97500"/>
          </a:bodyPr>
          <a:lstStyle/>
          <a:p>
            <a:pPr marL="0" marR="0" lvl="0" indent="0" algn="l" rtl="0">
              <a:lnSpc>
                <a:spcPct val="90000"/>
              </a:lnSpc>
              <a:spcBef>
                <a:spcPts val="0"/>
              </a:spcBef>
              <a:spcAft>
                <a:spcPts val="0"/>
              </a:spcAft>
              <a:buClr>
                <a:schemeClr val="lt1"/>
              </a:buClr>
              <a:buSzPct val="100000"/>
              <a:buFont typeface="Arial"/>
              <a:buNone/>
            </a:pPr>
            <a:r>
              <a:rPr lang="en-US" sz="3000" b="1" i="0" u="none" strike="noStrike" cap="none">
                <a:solidFill>
                  <a:schemeClr val="lt1"/>
                </a:solidFill>
                <a:latin typeface="Arial"/>
                <a:ea typeface="Arial"/>
                <a:cs typeface="Arial"/>
                <a:sym typeface="Arial"/>
              </a:rPr>
              <a:t>Where we are…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2" name="Google Shape;672;p33"/>
          <p:cNvPicPr preferRelativeResize="0"/>
          <p:nvPr/>
        </p:nvPicPr>
        <p:blipFill rotWithShape="1">
          <a:blip r:embed="rId3">
            <a:alphaModFix/>
          </a:blip>
          <a:srcRect/>
          <a:stretch/>
        </p:blipFill>
        <p:spPr>
          <a:xfrm>
            <a:off x="3393726" y="220310"/>
            <a:ext cx="4741953" cy="2685260"/>
          </a:xfrm>
          <a:prstGeom prst="rect">
            <a:avLst/>
          </a:prstGeom>
          <a:noFill/>
          <a:ln w="9525" cap="flat" cmpd="sng">
            <a:solidFill>
              <a:schemeClr val="lt2"/>
            </a:solidFill>
            <a:prstDash val="solid"/>
            <a:round/>
            <a:headEnd type="none" w="sm" len="sm"/>
            <a:tailEnd type="none" w="sm" len="sm"/>
          </a:ln>
        </p:spPr>
      </p:pic>
      <p:pic>
        <p:nvPicPr>
          <p:cNvPr id="674" name="Google Shape;674;p33"/>
          <p:cNvPicPr preferRelativeResize="0"/>
          <p:nvPr/>
        </p:nvPicPr>
        <p:blipFill rotWithShape="1">
          <a:blip r:embed="rId4">
            <a:alphaModFix/>
          </a:blip>
          <a:srcRect/>
          <a:stretch/>
        </p:blipFill>
        <p:spPr>
          <a:xfrm>
            <a:off x="4694783" y="3043382"/>
            <a:ext cx="2353787" cy="1826272"/>
          </a:xfrm>
          <a:prstGeom prst="rect">
            <a:avLst/>
          </a:prstGeom>
          <a:noFill/>
          <a:ln w="9525" cap="flat" cmpd="sng">
            <a:solidFill>
              <a:schemeClr val="dk1"/>
            </a:solidFill>
            <a:prstDash val="solid"/>
            <a:round/>
            <a:headEnd type="none" w="sm" len="sm"/>
            <a:tailEnd type="none" w="sm" len="sm"/>
          </a:ln>
        </p:spPr>
      </p:pic>
      <p:sp>
        <p:nvSpPr>
          <p:cNvPr id="6" name="Google Shape;671;p33">
            <a:extLst>
              <a:ext uri="{FF2B5EF4-FFF2-40B4-BE49-F238E27FC236}">
                <a16:creationId xmlns:a16="http://schemas.microsoft.com/office/drawing/2014/main" id="{A9466CA2-7EF0-20B7-B19C-8C69ACBFD247}"/>
              </a:ext>
            </a:extLst>
          </p:cNvPr>
          <p:cNvSpPr txBox="1">
            <a:spLocks/>
          </p:cNvSpPr>
          <p:nvPr/>
        </p:nvSpPr>
        <p:spPr>
          <a:xfrm>
            <a:off x="300147" y="1270388"/>
            <a:ext cx="3000000" cy="30000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85000"/>
              </a:lnSpc>
              <a:spcBef>
                <a:spcPts val="200"/>
              </a:spcBef>
              <a:spcAft>
                <a:spcPts val="0"/>
              </a:spcAft>
              <a:buClr>
                <a:srgbClr val="000000"/>
              </a:buClr>
              <a:buSzPts val="1000"/>
              <a:buFont typeface="Arial"/>
              <a:buNone/>
              <a:defRPr sz="1000" b="1" i="0" u="none" strike="noStrike" cap="none">
                <a:solidFill>
                  <a:srgbClr val="000000"/>
                </a:solidFill>
                <a:latin typeface="Arial"/>
                <a:ea typeface="Arial"/>
                <a:cs typeface="Arial"/>
                <a:sym typeface="Arial"/>
              </a:defRPr>
            </a:lvl1pPr>
            <a:lvl2pPr marL="914400" marR="0" lvl="1" indent="-228600" algn="l" rtl="0">
              <a:lnSpc>
                <a:spcPct val="85000"/>
              </a:lnSpc>
              <a:spcBef>
                <a:spcPts val="200"/>
              </a:spcBef>
              <a:spcAft>
                <a:spcPts val="0"/>
              </a:spcAft>
              <a:buClr>
                <a:srgbClr val="000000"/>
              </a:buClr>
              <a:buSzPts val="1000"/>
              <a:buFont typeface="Arial"/>
              <a:buNone/>
              <a:defRPr sz="1000" b="1" i="0" u="none" strike="noStrike" cap="none">
                <a:solidFill>
                  <a:srgbClr val="000000"/>
                </a:solidFill>
                <a:latin typeface="Arial"/>
                <a:ea typeface="Arial"/>
                <a:cs typeface="Arial"/>
                <a:sym typeface="Arial"/>
              </a:defRPr>
            </a:lvl2pPr>
            <a:lvl3pPr marL="1371600" marR="0" lvl="2" indent="-228600" algn="l" rtl="0">
              <a:lnSpc>
                <a:spcPct val="85000"/>
              </a:lnSpc>
              <a:spcBef>
                <a:spcPts val="200"/>
              </a:spcBef>
              <a:spcAft>
                <a:spcPts val="0"/>
              </a:spcAft>
              <a:buClr>
                <a:srgbClr val="000000"/>
              </a:buClr>
              <a:buSzPts val="1000"/>
              <a:buFont typeface="Arial"/>
              <a:buNone/>
              <a:defRPr sz="1000" b="1" i="0" u="none" strike="noStrike" cap="none">
                <a:solidFill>
                  <a:srgbClr val="000000"/>
                </a:solidFill>
                <a:latin typeface="Arial"/>
                <a:ea typeface="Arial"/>
                <a:cs typeface="Arial"/>
                <a:sym typeface="Arial"/>
              </a:defRPr>
            </a:lvl3pPr>
            <a:lvl4pPr marL="1828800" marR="0" lvl="3" indent="-228600" algn="l" rtl="0">
              <a:lnSpc>
                <a:spcPct val="85000"/>
              </a:lnSpc>
              <a:spcBef>
                <a:spcPts val="200"/>
              </a:spcBef>
              <a:spcAft>
                <a:spcPts val="0"/>
              </a:spcAft>
              <a:buClr>
                <a:srgbClr val="000000"/>
              </a:buClr>
              <a:buSzPts val="1000"/>
              <a:buFont typeface="Arial"/>
              <a:buNone/>
              <a:defRPr sz="1000" b="1" i="0" u="none" strike="noStrike" cap="none">
                <a:solidFill>
                  <a:srgbClr val="000000"/>
                </a:solidFill>
                <a:latin typeface="Arial"/>
                <a:ea typeface="Arial"/>
                <a:cs typeface="Arial"/>
                <a:sym typeface="Arial"/>
              </a:defRPr>
            </a:lvl4pPr>
            <a:lvl5pPr marL="2286000" marR="0" lvl="4" indent="-228600" algn="l" rtl="0">
              <a:lnSpc>
                <a:spcPct val="85000"/>
              </a:lnSpc>
              <a:spcBef>
                <a:spcPts val="200"/>
              </a:spcBef>
              <a:spcAft>
                <a:spcPts val="0"/>
              </a:spcAft>
              <a:buClr>
                <a:srgbClr val="000000"/>
              </a:buClr>
              <a:buSzPts val="1000"/>
              <a:buFont typeface="Arial"/>
              <a:buNone/>
              <a:defRPr sz="1000" b="1" i="0" u="none" strike="noStrike" cap="none">
                <a:solidFill>
                  <a:srgbClr val="000000"/>
                </a:solidFill>
                <a:latin typeface="Arial"/>
                <a:ea typeface="Arial"/>
                <a:cs typeface="Arial"/>
                <a:sym typeface="Arial"/>
              </a:defRPr>
            </a:lvl5pPr>
            <a:lvl6pPr marL="2743200" marR="0" lvl="5"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85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pPr marL="0" indent="0" algn="ctr">
              <a:lnSpc>
                <a:spcPct val="100000"/>
              </a:lnSpc>
              <a:spcBef>
                <a:spcPts val="0"/>
              </a:spcBef>
              <a:buSzPts val="1400"/>
            </a:pPr>
            <a:r>
              <a:rPr lang="en-US" sz="1700" dirty="0">
                <a:latin typeface="Proxima Nova" panose="02000506030000020004" pitchFamily="50" charset="0"/>
              </a:rPr>
              <a:t>Since 2020:</a:t>
            </a:r>
          </a:p>
          <a:p>
            <a:pPr marL="0" indent="0" algn="ctr">
              <a:lnSpc>
                <a:spcPct val="100000"/>
              </a:lnSpc>
              <a:spcBef>
                <a:spcPts val="0"/>
              </a:spcBef>
              <a:buSzPts val="1400"/>
            </a:pPr>
            <a:endParaRPr lang="en-US" dirty="0">
              <a:latin typeface="Proxima Nova" panose="02000506030000020004" pitchFamily="50" charset="0"/>
            </a:endParaRPr>
          </a:p>
          <a:p>
            <a:pPr marL="0" indent="0" algn="ctr">
              <a:lnSpc>
                <a:spcPct val="100000"/>
              </a:lnSpc>
              <a:spcBef>
                <a:spcPts val="0"/>
              </a:spcBef>
              <a:buSzPts val="1400"/>
            </a:pPr>
            <a:r>
              <a:rPr lang="en-US" dirty="0">
                <a:latin typeface="Proxima Nova" panose="02000506030000020004" pitchFamily="50" charset="0"/>
              </a:rPr>
              <a:t>Assembled</a:t>
            </a:r>
          </a:p>
          <a:p>
            <a:pPr marL="0" indent="0" algn="ctr">
              <a:lnSpc>
                <a:spcPct val="100000"/>
              </a:lnSpc>
              <a:spcBef>
                <a:spcPts val="0"/>
              </a:spcBef>
              <a:buClr>
                <a:schemeClr val="accent2"/>
              </a:buClr>
              <a:buSzPts val="1400"/>
            </a:pPr>
            <a:r>
              <a:rPr lang="en-US" sz="3000" dirty="0">
                <a:solidFill>
                  <a:schemeClr val="accent2"/>
                </a:solidFill>
                <a:latin typeface="Proxima Nova" panose="02000506030000020004" pitchFamily="50" charset="0"/>
              </a:rPr>
              <a:t>14,800</a:t>
            </a:r>
          </a:p>
          <a:p>
            <a:pPr marL="0" indent="0" algn="ctr">
              <a:lnSpc>
                <a:spcPct val="100000"/>
              </a:lnSpc>
              <a:spcBef>
                <a:spcPts val="0"/>
              </a:spcBef>
              <a:buSzPts val="1400"/>
            </a:pPr>
            <a:endParaRPr lang="en-US" dirty="0">
              <a:latin typeface="Proxima Nova" panose="02000506030000020004" pitchFamily="50" charset="0"/>
            </a:endParaRPr>
          </a:p>
          <a:p>
            <a:pPr marL="0" indent="0" algn="ctr">
              <a:lnSpc>
                <a:spcPct val="100000"/>
              </a:lnSpc>
              <a:spcBef>
                <a:spcPts val="0"/>
              </a:spcBef>
              <a:buSzPts val="1400"/>
            </a:pPr>
            <a:r>
              <a:rPr lang="en-US" dirty="0">
                <a:latin typeface="Proxima Nova" panose="02000506030000020004" pitchFamily="50" charset="0"/>
              </a:rPr>
              <a:t>Shipped</a:t>
            </a:r>
          </a:p>
          <a:p>
            <a:pPr marL="0" indent="0" algn="ctr">
              <a:lnSpc>
                <a:spcPct val="100000"/>
              </a:lnSpc>
              <a:spcBef>
                <a:spcPts val="0"/>
              </a:spcBef>
              <a:buClr>
                <a:schemeClr val="accent2"/>
              </a:buClr>
              <a:buSzPts val="1400"/>
            </a:pPr>
            <a:r>
              <a:rPr lang="en-US" sz="3000" dirty="0">
                <a:solidFill>
                  <a:schemeClr val="accent2"/>
                </a:solidFill>
                <a:latin typeface="Proxima Nova" panose="02000506030000020004" pitchFamily="50" charset="0"/>
              </a:rPr>
              <a:t>7,000+</a:t>
            </a:r>
          </a:p>
          <a:p>
            <a:pPr marL="0" indent="0" algn="ctr">
              <a:lnSpc>
                <a:spcPct val="100000"/>
              </a:lnSpc>
              <a:spcBef>
                <a:spcPts val="0"/>
              </a:spcBef>
              <a:buSzPts val="1400"/>
            </a:pPr>
            <a:endParaRPr lang="en-US" dirty="0">
              <a:latin typeface="Proxima Nova" panose="02000506030000020004" pitchFamily="50" charset="0"/>
            </a:endParaRPr>
          </a:p>
          <a:p>
            <a:pPr marL="0" indent="0" algn="ctr">
              <a:lnSpc>
                <a:spcPct val="100000"/>
              </a:lnSpc>
              <a:spcBef>
                <a:spcPts val="0"/>
              </a:spcBef>
              <a:buSzPts val="1400"/>
            </a:pPr>
            <a:r>
              <a:rPr lang="en-US" dirty="0">
                <a:latin typeface="Proxima Nova" panose="02000506030000020004" pitchFamily="50" charset="0"/>
              </a:rPr>
              <a:t>Distributed</a:t>
            </a:r>
          </a:p>
          <a:p>
            <a:pPr marL="0" indent="0" algn="ctr">
              <a:lnSpc>
                <a:spcPct val="100000"/>
              </a:lnSpc>
              <a:spcBef>
                <a:spcPts val="0"/>
              </a:spcBef>
              <a:buClr>
                <a:schemeClr val="accent2"/>
              </a:buClr>
              <a:buSzPts val="1400"/>
            </a:pPr>
            <a:r>
              <a:rPr lang="en-US" sz="3000" dirty="0">
                <a:solidFill>
                  <a:schemeClr val="accent2"/>
                </a:solidFill>
                <a:latin typeface="Proxima Nova" panose="02000506030000020004" pitchFamily="50" charset="0"/>
              </a:rPr>
              <a:t>5,000+</a:t>
            </a:r>
          </a:p>
          <a:p>
            <a:pPr marL="0" indent="0" algn="ctr">
              <a:lnSpc>
                <a:spcPct val="100000"/>
              </a:lnSpc>
              <a:spcBef>
                <a:spcPts val="0"/>
              </a:spcBef>
              <a:buSzPts val="1400"/>
            </a:pPr>
            <a:endParaRPr lang="en-US" dirty="0">
              <a:latin typeface="Proxima Nova" panose="02000506030000020004" pitchFamily="50" charset="0"/>
            </a:endParaRPr>
          </a:p>
          <a:p>
            <a:pPr marL="0" indent="0" algn="ctr">
              <a:lnSpc>
                <a:spcPct val="100000"/>
              </a:lnSpc>
              <a:spcBef>
                <a:spcPts val="0"/>
              </a:spcBef>
              <a:buSzPts val="1400"/>
            </a:pPr>
            <a:r>
              <a:rPr lang="en-US" sz="1700" dirty="0">
                <a:latin typeface="Proxima Nova" panose="02000506030000020004" pitchFamily="50" charset="0"/>
              </a:rPr>
              <a:t>ED Naloxone Rescue Kits</a:t>
            </a:r>
          </a:p>
        </p:txBody>
      </p:sp>
      <p:sp>
        <p:nvSpPr>
          <p:cNvPr id="2" name="Title 1">
            <a:extLst>
              <a:ext uri="{FF2B5EF4-FFF2-40B4-BE49-F238E27FC236}">
                <a16:creationId xmlns:a16="http://schemas.microsoft.com/office/drawing/2014/main" id="{E57F8D1F-0409-27C4-5E5D-E7120E074E97}"/>
              </a:ext>
            </a:extLst>
          </p:cNvPr>
          <p:cNvSpPr>
            <a:spLocks noGrp="1"/>
          </p:cNvSpPr>
          <p:nvPr>
            <p:ph type="title"/>
          </p:nvPr>
        </p:nvSpPr>
        <p:spPr>
          <a:xfrm>
            <a:off x="300147" y="294732"/>
            <a:ext cx="7772400" cy="604500"/>
          </a:xfrm>
        </p:spPr>
        <p:txBody>
          <a:bodyPr/>
          <a:lstStyle/>
          <a:p>
            <a:r>
              <a:rPr lang="en-US" dirty="0"/>
              <a:t>Where we are…</a:t>
            </a:r>
          </a:p>
        </p:txBody>
      </p:sp>
      <p:pic>
        <p:nvPicPr>
          <p:cNvPr id="3" name="Google Shape;320;p9" descr="Text&#10;&#10;Description automatically generated">
            <a:extLst>
              <a:ext uri="{FF2B5EF4-FFF2-40B4-BE49-F238E27FC236}">
                <a16:creationId xmlns:a16="http://schemas.microsoft.com/office/drawing/2014/main" id="{035E883F-7D3D-0770-44DE-3170760DC277}"/>
              </a:ext>
            </a:extLst>
          </p:cNvPr>
          <p:cNvPicPr preferRelativeResize="0"/>
          <p:nvPr/>
        </p:nvPicPr>
        <p:blipFill rotWithShape="1">
          <a:blip r:embed="rId5">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2"/>
                                        </p:tgtEl>
                                        <p:attrNameLst>
                                          <p:attrName>style.visibility</p:attrName>
                                        </p:attrNameLst>
                                      </p:cBhvr>
                                      <p:to>
                                        <p:strVal val="visible"/>
                                      </p:to>
                                    </p:set>
                                    <p:animEffect transition="in" filter="fade">
                                      <p:cBhvr>
                                        <p:cTn id="7" dur="500"/>
                                        <p:tgtEl>
                                          <p:spTgt spid="672"/>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674"/>
                                        </p:tgtEl>
                                        <p:attrNameLst>
                                          <p:attrName>style.visibility</p:attrName>
                                        </p:attrNameLst>
                                      </p:cBhvr>
                                      <p:to>
                                        <p:strVal val="visible"/>
                                      </p:to>
                                    </p:set>
                                    <p:animEffect transition="in" filter="fade">
                                      <p:cBhvr>
                                        <p:cTn id="11" dur="500"/>
                                        <p:tgtEl>
                                          <p:spTgt spid="67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childTnLst>
                          </p:cTn>
                        </p:par>
                        <p:par>
                          <p:cTn id="36" fill="hold">
                            <p:stCondLst>
                              <p:cond delay="5000"/>
                            </p:stCondLst>
                            <p:childTnLst>
                              <p:par>
                                <p:cTn id="37" presetID="10" presetClass="entr" presetSubtype="0" fill="hold" nodeType="after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Effect transition="in" filter="fade">
                                      <p:cBhvr>
                                        <p:cTn id="39" dur="500"/>
                                        <p:tgtEl>
                                          <p:spTgt spid="6">
                                            <p:txEl>
                                              <p:pRg st="9" end="9"/>
                                            </p:txEl>
                                          </p:spTgt>
                                        </p:tgtEl>
                                      </p:cBhvr>
                                    </p:animEffect>
                                  </p:childTnLst>
                                </p:cTn>
                              </p:par>
                            </p:childTnLst>
                          </p:cTn>
                        </p:par>
                        <p:par>
                          <p:cTn id="40" fill="hold">
                            <p:stCondLst>
                              <p:cond delay="5500"/>
                            </p:stCondLst>
                            <p:childTnLst>
                              <p:par>
                                <p:cTn id="41" presetID="10" presetClass="entr" presetSubtype="0" fill="hold" nodeType="after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animEffect transition="in" filter="fade">
                                      <p:cBhvr>
                                        <p:cTn id="43"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5"/>
          <p:cNvSpPr txBox="1">
            <a:spLocks noGrp="1"/>
          </p:cNvSpPr>
          <p:nvPr>
            <p:ph type="title" idx="4294967295"/>
          </p:nvPr>
        </p:nvSpPr>
        <p:spPr>
          <a:xfrm>
            <a:off x="0" y="260350"/>
            <a:ext cx="9144000" cy="803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Learning Objectives</a:t>
            </a:r>
            <a:endParaRPr dirty="0"/>
          </a:p>
        </p:txBody>
      </p:sp>
      <p:sp>
        <p:nvSpPr>
          <p:cNvPr id="402" name="Google Shape;402;p15"/>
          <p:cNvSpPr txBox="1">
            <a:spLocks noGrp="1"/>
          </p:cNvSpPr>
          <p:nvPr>
            <p:ph type="body" idx="4294967295"/>
          </p:nvPr>
        </p:nvSpPr>
        <p:spPr>
          <a:xfrm>
            <a:off x="457200" y="1063625"/>
            <a:ext cx="8229600" cy="3479800"/>
          </a:xfrm>
          <a:prstGeom prst="rect">
            <a:avLst/>
          </a:prstGeom>
          <a:noFill/>
          <a:ln>
            <a:noFill/>
          </a:ln>
        </p:spPr>
        <p:txBody>
          <a:bodyPr spcFirstLastPara="1" wrap="square" lIns="91425" tIns="45700" rIns="91425" bIns="45700" anchor="ctr" anchorCtr="0">
            <a:noAutofit/>
          </a:bodyPr>
          <a:lstStyle/>
          <a:p>
            <a:pPr marL="257175" lvl="0" indent="-257175" algn="l" rtl="0">
              <a:lnSpc>
                <a:spcPct val="85000"/>
              </a:lnSpc>
              <a:spcBef>
                <a:spcPts val="0"/>
              </a:spcBef>
              <a:spcAft>
                <a:spcPts val="0"/>
              </a:spcAft>
              <a:buClr>
                <a:schemeClr val="lt2"/>
              </a:buClr>
              <a:buSzPts val="2000"/>
              <a:buFont typeface="Arial"/>
              <a:buChar char="•"/>
            </a:pPr>
            <a:r>
              <a:rPr lang="en-US" sz="2000" b="1" dirty="0">
                <a:solidFill>
                  <a:schemeClr val="accent6">
                    <a:lumMod val="65000"/>
                  </a:schemeClr>
                </a:solidFill>
                <a:latin typeface="Proxima Nova" panose="02000506030000020004" pitchFamily="50" charset="0"/>
                <a:ea typeface="Arial"/>
                <a:cs typeface="Arial"/>
                <a:sym typeface="Arial"/>
              </a:rPr>
              <a:t>Describe the implementation of ED-based naloxone distribution</a:t>
            </a:r>
            <a:endParaRPr dirty="0">
              <a:solidFill>
                <a:schemeClr val="accent6">
                  <a:lumMod val="65000"/>
                </a:schemeClr>
              </a:solidFill>
              <a:latin typeface="Proxima Nova" panose="02000506030000020004" pitchFamily="50" charset="0"/>
            </a:endParaRPr>
          </a:p>
          <a:p>
            <a:pPr marL="257175" lvl="0" indent="-53975" algn="l" rtl="0">
              <a:lnSpc>
                <a:spcPct val="85000"/>
              </a:lnSpc>
              <a:spcBef>
                <a:spcPts val="400"/>
              </a:spcBef>
              <a:spcAft>
                <a:spcPts val="0"/>
              </a:spcAft>
              <a:buClr>
                <a:schemeClr val="lt2"/>
              </a:buClr>
              <a:buSzPts val="3200"/>
              <a:buFont typeface="Arial"/>
              <a:buNone/>
            </a:pPr>
            <a:endParaRPr sz="3200" b="1" dirty="0">
              <a:solidFill>
                <a:schemeClr val="bg2"/>
              </a:solidFill>
              <a:latin typeface="Proxima Nova" panose="02000506030000020004" pitchFamily="50" charset="0"/>
              <a:ea typeface="Arial"/>
              <a:cs typeface="Arial"/>
              <a:sym typeface="Arial"/>
            </a:endParaRPr>
          </a:p>
          <a:p>
            <a:pPr marL="257175" lvl="0" indent="-257175" algn="l" rtl="0">
              <a:lnSpc>
                <a:spcPct val="85000"/>
              </a:lnSpc>
              <a:spcBef>
                <a:spcPts val="400"/>
              </a:spcBef>
              <a:spcAft>
                <a:spcPts val="0"/>
              </a:spcAft>
              <a:buClr>
                <a:schemeClr val="lt2"/>
              </a:buClr>
              <a:buSzPts val="2000"/>
              <a:buFont typeface="Arial"/>
              <a:buChar char="•"/>
            </a:pPr>
            <a:r>
              <a:rPr lang="en-US" sz="2000" b="1" dirty="0">
                <a:solidFill>
                  <a:schemeClr val="bg2"/>
                </a:solidFill>
                <a:latin typeface="Proxima Nova" panose="02000506030000020004" pitchFamily="50" charset="0"/>
                <a:ea typeface="Arial"/>
                <a:cs typeface="Arial"/>
                <a:sym typeface="Arial"/>
              </a:rPr>
              <a:t>Discuss common barriers and facilitators to implementation and sustainability</a:t>
            </a:r>
            <a:endParaRPr dirty="0">
              <a:solidFill>
                <a:schemeClr val="bg2"/>
              </a:solidFill>
              <a:latin typeface="Proxima Nova" panose="02000506030000020004" pitchFamily="50" charset="0"/>
            </a:endParaRPr>
          </a:p>
          <a:p>
            <a:pPr marL="257175" lvl="0" indent="-53975" algn="l" rtl="0">
              <a:lnSpc>
                <a:spcPct val="85000"/>
              </a:lnSpc>
              <a:spcBef>
                <a:spcPts val="400"/>
              </a:spcBef>
              <a:spcAft>
                <a:spcPts val="0"/>
              </a:spcAft>
              <a:buClr>
                <a:schemeClr val="lt2"/>
              </a:buClr>
              <a:buSzPts val="3200"/>
              <a:buFont typeface="Arial"/>
              <a:buNone/>
            </a:pPr>
            <a:endParaRPr sz="3200" b="1" dirty="0">
              <a:solidFill>
                <a:schemeClr val="bg2"/>
              </a:solidFill>
              <a:latin typeface="Proxima Nova" panose="02000506030000020004" pitchFamily="50" charset="0"/>
              <a:ea typeface="Arial"/>
              <a:cs typeface="Arial"/>
              <a:sym typeface="Arial"/>
            </a:endParaRPr>
          </a:p>
          <a:p>
            <a:pPr marL="257175" lvl="0" indent="-257175" algn="l" rtl="0">
              <a:lnSpc>
                <a:spcPct val="85000"/>
              </a:lnSpc>
              <a:spcBef>
                <a:spcPts val="400"/>
              </a:spcBef>
              <a:spcAft>
                <a:spcPts val="0"/>
              </a:spcAft>
              <a:buClr>
                <a:schemeClr val="lt2"/>
              </a:buClr>
              <a:buSzPts val="2000"/>
              <a:buFont typeface="Arial"/>
              <a:buChar char="•"/>
            </a:pPr>
            <a:r>
              <a:rPr lang="en-US" sz="2000" b="1" dirty="0">
                <a:solidFill>
                  <a:schemeClr val="accent6">
                    <a:lumMod val="65000"/>
                  </a:schemeClr>
                </a:solidFill>
                <a:latin typeface="Proxima Nova" panose="02000506030000020004" pitchFamily="50" charset="0"/>
                <a:ea typeface="Arial"/>
                <a:cs typeface="Arial"/>
                <a:sym typeface="Arial"/>
              </a:rPr>
              <a:t>Identify strategies for creating scalability for program expansion</a:t>
            </a:r>
            <a:endParaRPr dirty="0">
              <a:solidFill>
                <a:schemeClr val="accent6">
                  <a:lumMod val="65000"/>
                </a:schemeClr>
              </a:solidFill>
              <a:latin typeface="Proxima Nova" panose="02000506030000020004" pitchFamily="50" charset="0"/>
            </a:endParaRPr>
          </a:p>
          <a:p>
            <a:pPr marL="257175" lvl="0" indent="-168275" algn="l" rtl="0">
              <a:lnSpc>
                <a:spcPct val="85000"/>
              </a:lnSpc>
              <a:spcBef>
                <a:spcPts val="400"/>
              </a:spcBef>
              <a:spcAft>
                <a:spcPts val="0"/>
              </a:spcAft>
              <a:buClr>
                <a:schemeClr val="dk1"/>
              </a:buClr>
              <a:buSzPts val="1400"/>
              <a:buNone/>
            </a:pPr>
            <a:endParaRPr sz="1400" dirty="0">
              <a:solidFill>
                <a:schemeClr val="bg2"/>
              </a:solidFill>
              <a:latin typeface="Proxima Nova" panose="02000506030000020004" pitchFamily="50" charset="0"/>
              <a:ea typeface="Arial"/>
              <a:cs typeface="Arial"/>
              <a:sym typeface="Arial"/>
            </a:endParaRPr>
          </a:p>
        </p:txBody>
      </p:sp>
      <p:pic>
        <p:nvPicPr>
          <p:cNvPr id="2" name="Google Shape;320;p9" descr="Text&#10;&#10;Description automatically generated">
            <a:extLst>
              <a:ext uri="{FF2B5EF4-FFF2-40B4-BE49-F238E27FC236}">
                <a16:creationId xmlns:a16="http://schemas.microsoft.com/office/drawing/2014/main" id="{A7363986-2210-4775-2B4F-A0A937EFD1B2}"/>
              </a:ext>
            </a:extLst>
          </p:cNvPr>
          <p:cNvPicPr preferRelativeResize="0"/>
          <p:nvPr/>
        </p:nvPicPr>
        <p:blipFill rotWithShape="1">
          <a:blip r:embed="rId3">
            <a:alphaModFix/>
          </a:blip>
          <a:srcRect/>
          <a:stretch/>
        </p:blipFill>
        <p:spPr>
          <a:xfrm>
            <a:off x="8198863" y="554342"/>
            <a:ext cx="729983" cy="215291"/>
          </a:xfrm>
          <a:prstGeom prst="rect">
            <a:avLst/>
          </a:prstGeom>
          <a:noFill/>
          <a:ln>
            <a:noFill/>
          </a:ln>
        </p:spPr>
      </p:pic>
    </p:spTree>
    <p:extLst>
      <p:ext uri="{BB962C8B-B14F-4D97-AF65-F5344CB8AC3E}">
        <p14:creationId xmlns:p14="http://schemas.microsoft.com/office/powerpoint/2010/main" val="3966713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37"/>
          <p:cNvSpPr txBox="1">
            <a:spLocks noGrp="1"/>
          </p:cNvSpPr>
          <p:nvPr>
            <p:ph type="title"/>
          </p:nvPr>
        </p:nvSpPr>
        <p:spPr>
          <a:xfrm>
            <a:off x="683865" y="234848"/>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Barriers</a:t>
            </a:r>
            <a:endParaRPr dirty="0"/>
          </a:p>
        </p:txBody>
      </p:sp>
      <p:grpSp>
        <p:nvGrpSpPr>
          <p:cNvPr id="690" name="Google Shape;690;p37"/>
          <p:cNvGrpSpPr/>
          <p:nvPr/>
        </p:nvGrpSpPr>
        <p:grpSpPr>
          <a:xfrm>
            <a:off x="3628619" y="1304553"/>
            <a:ext cx="1868706" cy="3201073"/>
            <a:chOff x="3628619" y="913728"/>
            <a:chExt cx="1868706" cy="3201073"/>
          </a:xfrm>
        </p:grpSpPr>
        <p:grpSp>
          <p:nvGrpSpPr>
            <p:cNvPr id="691" name="Google Shape;691;p37"/>
            <p:cNvGrpSpPr/>
            <p:nvPr/>
          </p:nvGrpSpPr>
          <p:grpSpPr>
            <a:xfrm>
              <a:off x="3628619" y="913728"/>
              <a:ext cx="1868706" cy="3201073"/>
              <a:chOff x="7142580" y="1672250"/>
              <a:chExt cx="2125765" cy="3981215"/>
            </a:xfrm>
          </p:grpSpPr>
          <p:sp>
            <p:nvSpPr>
              <p:cNvPr id="692" name="Google Shape;692;p37"/>
              <p:cNvSpPr/>
              <p:nvPr/>
            </p:nvSpPr>
            <p:spPr>
              <a:xfrm>
                <a:off x="7165225" y="1672250"/>
                <a:ext cx="2103120" cy="3981215"/>
              </a:xfrm>
              <a:prstGeom prst="rect">
                <a:avLst/>
              </a:prstGeom>
              <a:solidFill>
                <a:srgbClr val="459CD4">
                  <a:alpha val="49803"/>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693" name="Google Shape;693;p37"/>
              <p:cNvSpPr txBox="1"/>
              <p:nvPr/>
            </p:nvSpPr>
            <p:spPr>
              <a:xfrm>
                <a:off x="7142580" y="4498149"/>
                <a:ext cx="2083829" cy="4210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Knowledge Gaps</a:t>
                </a:r>
                <a:endParaRPr sz="1600" b="0" i="1" u="none" strike="noStrike" cap="none">
                  <a:solidFill>
                    <a:srgbClr val="000000"/>
                  </a:solidFill>
                  <a:latin typeface="Arial"/>
                  <a:ea typeface="Arial"/>
                  <a:cs typeface="Arial"/>
                  <a:sym typeface="Arial"/>
                </a:endParaRPr>
              </a:p>
            </p:txBody>
          </p:sp>
        </p:grpSp>
        <p:pic>
          <p:nvPicPr>
            <p:cNvPr id="694" name="Google Shape;694;p37" descr="Data-science Icons - Free SVG &amp; PNG Data-science Images - Noun Project"/>
            <p:cNvPicPr preferRelativeResize="0"/>
            <p:nvPr/>
          </p:nvPicPr>
          <p:blipFill rotWithShape="1">
            <a:blip r:embed="rId3">
              <a:alphaModFix/>
            </a:blip>
            <a:srcRect/>
            <a:stretch/>
          </p:blipFill>
          <p:spPr>
            <a:xfrm>
              <a:off x="3858550" y="1354434"/>
              <a:ext cx="1428750" cy="1428750"/>
            </a:xfrm>
            <a:prstGeom prst="rect">
              <a:avLst/>
            </a:prstGeom>
            <a:noFill/>
            <a:ln>
              <a:noFill/>
            </a:ln>
          </p:spPr>
        </p:pic>
      </p:grpSp>
      <p:sp>
        <p:nvSpPr>
          <p:cNvPr id="695" name="Google Shape;695;p37"/>
          <p:cNvSpPr txBox="1"/>
          <p:nvPr/>
        </p:nvSpPr>
        <p:spPr>
          <a:xfrm>
            <a:off x="37125" y="4600964"/>
            <a:ext cx="694649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25 interviews with advanced practice providers, physicians, nurses, pharmacists, social workers, </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peer recovery coaches @ 4 hospitals in the program varying by region, demographics, ED type</a:t>
            </a:r>
            <a:endParaRPr/>
          </a:p>
        </p:txBody>
      </p:sp>
      <p:grpSp>
        <p:nvGrpSpPr>
          <p:cNvPr id="696" name="Google Shape;696;p37"/>
          <p:cNvGrpSpPr/>
          <p:nvPr/>
        </p:nvGrpSpPr>
        <p:grpSpPr>
          <a:xfrm>
            <a:off x="6059219" y="1304553"/>
            <a:ext cx="1848800" cy="3201073"/>
            <a:chOff x="6059219" y="913728"/>
            <a:chExt cx="1848800" cy="3201073"/>
          </a:xfrm>
        </p:grpSpPr>
        <p:grpSp>
          <p:nvGrpSpPr>
            <p:cNvPr id="697" name="Google Shape;697;p37"/>
            <p:cNvGrpSpPr/>
            <p:nvPr/>
          </p:nvGrpSpPr>
          <p:grpSpPr>
            <a:xfrm>
              <a:off x="6059219" y="913728"/>
              <a:ext cx="1848800" cy="3201073"/>
              <a:chOff x="7165225" y="1672250"/>
              <a:chExt cx="2103120" cy="3981215"/>
            </a:xfrm>
          </p:grpSpPr>
          <p:sp>
            <p:nvSpPr>
              <p:cNvPr id="698" name="Google Shape;698;p37"/>
              <p:cNvSpPr/>
              <p:nvPr/>
            </p:nvSpPr>
            <p:spPr>
              <a:xfrm>
                <a:off x="7165225" y="1672250"/>
                <a:ext cx="2103120" cy="3981215"/>
              </a:xfrm>
              <a:prstGeom prst="rect">
                <a:avLst/>
              </a:prstGeom>
              <a:solidFill>
                <a:srgbClr val="459CD4">
                  <a:alpha val="69803"/>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699" name="Google Shape;699;p37"/>
              <p:cNvSpPr txBox="1"/>
              <p:nvPr/>
            </p:nvSpPr>
            <p:spPr>
              <a:xfrm>
                <a:off x="7174870" y="4487509"/>
                <a:ext cx="2083829" cy="4210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ED Processes</a:t>
                </a:r>
                <a:endParaRPr sz="1600" b="0" i="1" u="none" strike="noStrike" cap="none">
                  <a:solidFill>
                    <a:srgbClr val="000000"/>
                  </a:solidFill>
                  <a:latin typeface="Arial"/>
                  <a:ea typeface="Arial"/>
                  <a:cs typeface="Arial"/>
                  <a:sym typeface="Arial"/>
                </a:endParaRPr>
              </a:p>
            </p:txBody>
          </p:sp>
        </p:grpSp>
        <p:pic>
          <p:nvPicPr>
            <p:cNvPr id="700" name="Google Shape;700;p37" descr="Process Icon #249609 - Free Icons Library"/>
            <p:cNvPicPr preferRelativeResize="0"/>
            <p:nvPr/>
          </p:nvPicPr>
          <p:blipFill rotWithShape="1">
            <a:blip r:embed="rId4">
              <a:alphaModFix/>
            </a:blip>
            <a:srcRect/>
            <a:stretch/>
          </p:blipFill>
          <p:spPr>
            <a:xfrm>
              <a:off x="6352497" y="1466236"/>
              <a:ext cx="1262243" cy="1262243"/>
            </a:xfrm>
            <a:prstGeom prst="rect">
              <a:avLst/>
            </a:prstGeom>
            <a:noFill/>
            <a:ln>
              <a:noFill/>
            </a:ln>
          </p:spPr>
        </p:pic>
      </p:grpSp>
      <p:sp>
        <p:nvSpPr>
          <p:cNvPr id="701" name="Google Shape;701;p37"/>
          <p:cNvSpPr txBox="1"/>
          <p:nvPr/>
        </p:nvSpPr>
        <p:spPr>
          <a:xfrm>
            <a:off x="1232111" y="903187"/>
            <a:ext cx="6675908" cy="307777"/>
          </a:xfrm>
          <a:prstGeom prst="rect">
            <a:avLst/>
          </a:prstGeom>
          <a:solidFill>
            <a:srgbClr val="7F7F7F">
              <a:alpha val="1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Based on program building, local ED experience, qualitative interviews*</a:t>
            </a:r>
            <a:endParaRPr/>
          </a:p>
        </p:txBody>
      </p:sp>
      <p:grpSp>
        <p:nvGrpSpPr>
          <p:cNvPr id="702" name="Google Shape;702;p37"/>
          <p:cNvGrpSpPr/>
          <p:nvPr/>
        </p:nvGrpSpPr>
        <p:grpSpPr>
          <a:xfrm>
            <a:off x="1232111" y="1304554"/>
            <a:ext cx="1854521" cy="3201073"/>
            <a:chOff x="1232111" y="987469"/>
            <a:chExt cx="1854521" cy="3201073"/>
          </a:xfrm>
        </p:grpSpPr>
        <p:grpSp>
          <p:nvGrpSpPr>
            <p:cNvPr id="703" name="Google Shape;703;p37"/>
            <p:cNvGrpSpPr/>
            <p:nvPr/>
          </p:nvGrpSpPr>
          <p:grpSpPr>
            <a:xfrm>
              <a:off x="1232111" y="987469"/>
              <a:ext cx="1854521" cy="3201073"/>
              <a:chOff x="2736765" y="1672251"/>
              <a:chExt cx="2106369" cy="3981215"/>
            </a:xfrm>
          </p:grpSpPr>
          <p:sp>
            <p:nvSpPr>
              <p:cNvPr id="704" name="Google Shape;704;p37"/>
              <p:cNvSpPr/>
              <p:nvPr/>
            </p:nvSpPr>
            <p:spPr>
              <a:xfrm>
                <a:off x="2740015" y="1672251"/>
                <a:ext cx="2103119" cy="3981215"/>
              </a:xfrm>
              <a:prstGeom prst="rect">
                <a:avLst/>
              </a:prstGeom>
              <a:solidFill>
                <a:srgbClr val="459CD4">
                  <a:alpha val="29803"/>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705" name="Google Shape;705;p37"/>
              <p:cNvSpPr txBox="1"/>
              <p:nvPr/>
            </p:nvSpPr>
            <p:spPr>
              <a:xfrm>
                <a:off x="2736765" y="4478338"/>
                <a:ext cx="2083759" cy="4210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Stigma</a:t>
                </a:r>
                <a:endParaRPr sz="1600" b="0" i="1" u="none" strike="noStrike" cap="none">
                  <a:solidFill>
                    <a:srgbClr val="000000"/>
                  </a:solidFill>
                  <a:latin typeface="Arial"/>
                  <a:ea typeface="Arial"/>
                  <a:cs typeface="Arial"/>
                  <a:sym typeface="Arial"/>
                </a:endParaRPr>
              </a:p>
            </p:txBody>
          </p:sp>
        </p:grpSp>
        <p:pic>
          <p:nvPicPr>
            <p:cNvPr id="706" name="Google Shape;706;p37"/>
            <p:cNvPicPr preferRelativeResize="0"/>
            <p:nvPr/>
          </p:nvPicPr>
          <p:blipFill rotWithShape="1">
            <a:blip r:embed="rId5">
              <a:alphaModFix/>
            </a:blip>
            <a:srcRect/>
            <a:stretch/>
          </p:blipFill>
          <p:spPr>
            <a:xfrm>
              <a:off x="1500189" y="1532602"/>
              <a:ext cx="1362217" cy="1362217"/>
            </a:xfrm>
            <a:prstGeom prst="rect">
              <a:avLst/>
            </a:prstGeom>
            <a:noFill/>
            <a:ln>
              <a:noFill/>
            </a:ln>
          </p:spPr>
        </p:pic>
      </p:grpSp>
      <p:pic>
        <p:nvPicPr>
          <p:cNvPr id="2" name="Google Shape;320;p9" descr="Text&#10;&#10;Description automatically generated">
            <a:extLst>
              <a:ext uri="{FF2B5EF4-FFF2-40B4-BE49-F238E27FC236}">
                <a16:creationId xmlns:a16="http://schemas.microsoft.com/office/drawing/2014/main" id="{7B7D45F3-314F-499F-CAC8-792005394125}"/>
              </a:ext>
            </a:extLst>
          </p:cNvPr>
          <p:cNvPicPr preferRelativeResize="0"/>
          <p:nvPr/>
        </p:nvPicPr>
        <p:blipFill rotWithShape="1">
          <a:blip r:embed="rId6">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1"/>
                                        </p:tgtEl>
                                        <p:attrNameLst>
                                          <p:attrName>style.visibility</p:attrName>
                                        </p:attrNameLst>
                                      </p:cBhvr>
                                      <p:to>
                                        <p:strVal val="visible"/>
                                      </p:to>
                                    </p:set>
                                    <p:animEffect transition="in" filter="fade">
                                      <p:cBhvr>
                                        <p:cTn id="7" dur="500"/>
                                        <p:tgtEl>
                                          <p:spTgt spid="701"/>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702"/>
                                        </p:tgtEl>
                                        <p:attrNameLst>
                                          <p:attrName>style.visibility</p:attrName>
                                        </p:attrNameLst>
                                      </p:cBhvr>
                                      <p:to>
                                        <p:strVal val="visible"/>
                                      </p:to>
                                    </p:set>
                                    <p:animEffect transition="in" filter="fade">
                                      <p:cBhvr>
                                        <p:cTn id="11" dur="500"/>
                                        <p:tgtEl>
                                          <p:spTgt spid="702"/>
                                        </p:tgtEl>
                                      </p:cBhvr>
                                    </p:animEffect>
                                  </p:childTnLst>
                                </p:cTn>
                              </p:par>
                            </p:childTnLst>
                          </p:cTn>
                        </p:par>
                        <p:par>
                          <p:cTn id="12" fill="hold">
                            <p:stCondLst>
                              <p:cond delay="1000"/>
                            </p:stCondLst>
                            <p:childTnLst>
                              <p:par>
                                <p:cTn id="13" presetID="10" presetClass="entr" presetSubtype="0" fill="hold" nodeType="afterEffect">
                                  <p:stCondLst>
                                    <p:cond delay="1000"/>
                                  </p:stCondLst>
                                  <p:childTnLst>
                                    <p:set>
                                      <p:cBhvr>
                                        <p:cTn id="14" dur="1" fill="hold">
                                          <p:stCondLst>
                                            <p:cond delay="0"/>
                                          </p:stCondLst>
                                        </p:cTn>
                                        <p:tgtEl>
                                          <p:spTgt spid="690"/>
                                        </p:tgtEl>
                                        <p:attrNameLst>
                                          <p:attrName>style.visibility</p:attrName>
                                        </p:attrNameLst>
                                      </p:cBhvr>
                                      <p:to>
                                        <p:strVal val="visible"/>
                                      </p:to>
                                    </p:set>
                                    <p:animEffect transition="in" filter="fade">
                                      <p:cBhvr>
                                        <p:cTn id="15" dur="500"/>
                                        <p:tgtEl>
                                          <p:spTgt spid="690"/>
                                        </p:tgtEl>
                                      </p:cBhvr>
                                    </p:animEffect>
                                  </p:childTnLst>
                                </p:cTn>
                              </p:par>
                            </p:childTnLst>
                          </p:cTn>
                        </p:par>
                        <p:par>
                          <p:cTn id="16" fill="hold">
                            <p:stCondLst>
                              <p:cond delay="1500"/>
                            </p:stCondLst>
                            <p:childTnLst>
                              <p:par>
                                <p:cTn id="17" presetID="10" presetClass="entr" presetSubtype="0" fill="hold" nodeType="afterEffect">
                                  <p:stCondLst>
                                    <p:cond delay="1000"/>
                                  </p:stCondLst>
                                  <p:childTnLst>
                                    <p:set>
                                      <p:cBhvr>
                                        <p:cTn id="18" dur="1" fill="hold">
                                          <p:stCondLst>
                                            <p:cond delay="0"/>
                                          </p:stCondLst>
                                        </p:cTn>
                                        <p:tgtEl>
                                          <p:spTgt spid="696"/>
                                        </p:tgtEl>
                                        <p:attrNameLst>
                                          <p:attrName>style.visibility</p:attrName>
                                        </p:attrNameLst>
                                      </p:cBhvr>
                                      <p:to>
                                        <p:strVal val="visible"/>
                                      </p:to>
                                    </p:set>
                                    <p:animEffect transition="in" filter="fade">
                                      <p:cBhvr>
                                        <p:cTn id="19" dur="500"/>
                                        <p:tgtEl>
                                          <p:spTgt spid="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38"/>
          <p:cNvSpPr txBox="1">
            <a:spLocks noGrp="1"/>
          </p:cNvSpPr>
          <p:nvPr>
            <p:ph type="title"/>
          </p:nvPr>
        </p:nvSpPr>
        <p:spPr>
          <a:xfrm>
            <a:off x="685800" y="351073"/>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Facilitators/Stigma</a:t>
            </a:r>
            <a:endParaRPr dirty="0"/>
          </a:p>
        </p:txBody>
      </p:sp>
      <p:grpSp>
        <p:nvGrpSpPr>
          <p:cNvPr id="712" name="Google Shape;712;p38"/>
          <p:cNvGrpSpPr/>
          <p:nvPr/>
        </p:nvGrpSpPr>
        <p:grpSpPr>
          <a:xfrm>
            <a:off x="386306" y="1251281"/>
            <a:ext cx="1481328" cy="2743200"/>
            <a:chOff x="401589" y="1130642"/>
            <a:chExt cx="1481328" cy="2743200"/>
          </a:xfrm>
        </p:grpSpPr>
        <p:sp>
          <p:nvSpPr>
            <p:cNvPr id="713" name="Google Shape;713;p38"/>
            <p:cNvSpPr/>
            <p:nvPr/>
          </p:nvSpPr>
          <p:spPr>
            <a:xfrm>
              <a:off x="401589" y="1130642"/>
              <a:ext cx="1481328" cy="2743200"/>
            </a:xfrm>
            <a:prstGeom prst="rect">
              <a:avLst/>
            </a:prstGeom>
            <a:solidFill>
              <a:srgbClr val="459CD4">
                <a:alpha val="29803"/>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pic>
          <p:nvPicPr>
            <p:cNvPr id="714" name="Google Shape;714;p38"/>
            <p:cNvPicPr preferRelativeResize="0"/>
            <p:nvPr/>
          </p:nvPicPr>
          <p:blipFill rotWithShape="1">
            <a:blip r:embed="rId3">
              <a:alphaModFix/>
            </a:blip>
            <a:srcRect/>
            <a:stretch/>
          </p:blipFill>
          <p:spPr>
            <a:xfrm>
              <a:off x="640190" y="2000179"/>
              <a:ext cx="1004126" cy="1004126"/>
            </a:xfrm>
            <a:prstGeom prst="rect">
              <a:avLst/>
            </a:prstGeom>
            <a:noFill/>
            <a:ln>
              <a:noFill/>
            </a:ln>
          </p:spPr>
        </p:pic>
      </p:grpSp>
      <p:sp>
        <p:nvSpPr>
          <p:cNvPr id="717" name="Google Shape;717;p38"/>
          <p:cNvSpPr txBox="1"/>
          <p:nvPr/>
        </p:nvSpPr>
        <p:spPr>
          <a:xfrm>
            <a:off x="2121518" y="1130642"/>
            <a:ext cx="6475382" cy="1492239"/>
          </a:xfrm>
          <a:prstGeom prst="rect">
            <a:avLst/>
          </a:prstGeom>
          <a:noFill/>
          <a:ln>
            <a:noFill/>
          </a:ln>
        </p:spPr>
        <p:txBody>
          <a:bodyPr spcFirstLastPara="1" wrap="square" lIns="68575" tIns="34275" rIns="68575" bIns="34275" anchor="t" anchorCtr="0">
            <a:normAutofit/>
          </a:bodyPr>
          <a:lstStyle/>
          <a:p>
            <a:pPr marL="600075" marR="0" lvl="1" indent="-257175" algn="l" rtl="0">
              <a:lnSpc>
                <a:spcPct val="90000"/>
              </a:lnSpc>
              <a:spcBef>
                <a:spcPts val="0"/>
              </a:spcBef>
              <a:spcAft>
                <a:spcPts val="0"/>
              </a:spcAft>
              <a:buClr>
                <a:srgbClr val="000000"/>
              </a:buClr>
              <a:buSzPts val="1600"/>
              <a:buFont typeface="Noto Sans Symbols"/>
              <a:buChar char="✔"/>
            </a:pPr>
            <a:r>
              <a:rPr lang="en-US" sz="1600" b="0" i="0" u="none" strike="noStrike" cap="none" dirty="0">
                <a:solidFill>
                  <a:srgbClr val="000000"/>
                </a:solidFill>
                <a:latin typeface="Arial"/>
                <a:ea typeface="Arial"/>
                <a:cs typeface="Arial"/>
                <a:sym typeface="Arial"/>
              </a:rPr>
              <a:t>Provide safe space for ED staff conversations</a:t>
            </a:r>
            <a:endParaRPr dirty="0"/>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dirty="0">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dirty="0">
                <a:solidFill>
                  <a:srgbClr val="000000"/>
                </a:solidFill>
                <a:latin typeface="Arial"/>
                <a:ea typeface="Arial"/>
                <a:cs typeface="Arial"/>
                <a:sym typeface="Arial"/>
              </a:rPr>
              <a:t>Share patient stories</a:t>
            </a:r>
            <a:endParaRPr dirty="0"/>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dirty="0">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dirty="0">
                <a:solidFill>
                  <a:srgbClr val="000000"/>
                </a:solidFill>
                <a:latin typeface="Arial"/>
                <a:ea typeface="Arial"/>
                <a:cs typeface="Arial"/>
                <a:sym typeface="Arial"/>
              </a:rPr>
              <a:t>Empower advocates</a:t>
            </a:r>
            <a:endParaRPr dirty="0"/>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dirty="0">
              <a:solidFill>
                <a:srgbClr val="000000"/>
              </a:solidFill>
              <a:latin typeface="Arial"/>
              <a:ea typeface="Arial"/>
              <a:cs typeface="Arial"/>
              <a:sym typeface="Arial"/>
            </a:endParaRPr>
          </a:p>
          <a:p>
            <a:pPr marL="600075" marR="0" lvl="1" indent="-155575" algn="l" rtl="0">
              <a:lnSpc>
                <a:spcPct val="90000"/>
              </a:lnSpc>
              <a:spcBef>
                <a:spcPts val="375"/>
              </a:spcBef>
              <a:spcAft>
                <a:spcPts val="0"/>
              </a:spcAft>
              <a:buClr>
                <a:schemeClr val="dk1"/>
              </a:buClr>
              <a:buSzPts val="1600"/>
              <a:buFont typeface="Noto Sans Symbols"/>
              <a:buNone/>
            </a:pPr>
            <a:endParaRPr sz="1600" b="0" i="0" u="none" strike="noStrike" cap="none" dirty="0">
              <a:solidFill>
                <a:srgbClr val="000000"/>
              </a:solidFill>
              <a:latin typeface="Arial"/>
              <a:ea typeface="Arial"/>
              <a:cs typeface="Arial"/>
              <a:sym typeface="Arial"/>
            </a:endParaRPr>
          </a:p>
        </p:txBody>
      </p:sp>
      <p:grpSp>
        <p:nvGrpSpPr>
          <p:cNvPr id="718" name="Google Shape;718;p38"/>
          <p:cNvGrpSpPr/>
          <p:nvPr/>
        </p:nvGrpSpPr>
        <p:grpSpPr>
          <a:xfrm>
            <a:off x="4657687" y="2326559"/>
            <a:ext cx="3768213" cy="2038964"/>
            <a:chOff x="4229984" y="2636275"/>
            <a:chExt cx="3768213" cy="2038964"/>
          </a:xfrm>
        </p:grpSpPr>
        <p:sp>
          <p:nvSpPr>
            <p:cNvPr id="719" name="Google Shape;719;p38"/>
            <p:cNvSpPr/>
            <p:nvPr/>
          </p:nvSpPr>
          <p:spPr>
            <a:xfrm>
              <a:off x="4229984" y="2636275"/>
              <a:ext cx="3768213" cy="2038964"/>
            </a:xfrm>
            <a:prstGeom prst="wedgeRoundRectCallout">
              <a:avLst>
                <a:gd name="adj1" fmla="val -85412"/>
                <a:gd name="adj2" fmla="val 57707"/>
                <a:gd name="adj3" fmla="val 16667"/>
              </a:avLst>
            </a:prstGeom>
            <a:noFill/>
            <a:ln w="635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0" name="Google Shape;720;p38"/>
            <p:cNvSpPr txBox="1"/>
            <p:nvPr/>
          </p:nvSpPr>
          <p:spPr>
            <a:xfrm>
              <a:off x="4301439" y="2755190"/>
              <a:ext cx="3640049"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“Often how we’ve gotten the best success is to </a:t>
              </a:r>
              <a:r>
                <a:rPr lang="en-US" sz="1400" b="1" i="1" u="none" strike="noStrike" cap="none">
                  <a:solidFill>
                    <a:srgbClr val="000000"/>
                  </a:solidFill>
                  <a:latin typeface="Arial"/>
                  <a:ea typeface="Arial"/>
                  <a:cs typeface="Arial"/>
                  <a:sym typeface="Arial"/>
                </a:rPr>
                <a:t>tell stories that remind people that this could be your neighbor, your friend, your family member </a:t>
              </a:r>
              <a:r>
                <a:rPr lang="en-US" sz="1400" b="0" i="1" u="none" strike="noStrike" cap="none">
                  <a:solidFill>
                    <a:srgbClr val="000000"/>
                  </a:solidFill>
                  <a:latin typeface="Arial"/>
                  <a:ea typeface="Arial"/>
                  <a:cs typeface="Arial"/>
                  <a:sym typeface="Arial"/>
                </a:rPr>
                <a:t>that’s impacted in a positive way. Because the more naloxone we get out into the community, the safer everyone really is.” </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r>
                <a:rPr lang="en-US" sz="1400" b="1" i="0" u="none" strike="noStrike" cap="none">
                  <a:solidFill>
                    <a:srgbClr val="000000"/>
                  </a:solidFill>
                  <a:latin typeface="Arial"/>
                  <a:ea typeface="Arial"/>
                  <a:cs typeface="Arial"/>
                  <a:sym typeface="Arial"/>
                </a:rPr>
                <a:t>- ED Clinical Nurse Specialist</a:t>
              </a:r>
              <a:endParaRPr/>
            </a:p>
          </p:txBody>
        </p:sp>
      </p:grpSp>
      <p:pic>
        <p:nvPicPr>
          <p:cNvPr id="2" name="Google Shape;320;p9" descr="Text&#10;&#10;Description automatically generated">
            <a:extLst>
              <a:ext uri="{FF2B5EF4-FFF2-40B4-BE49-F238E27FC236}">
                <a16:creationId xmlns:a16="http://schemas.microsoft.com/office/drawing/2014/main" id="{B5FAD146-166F-25DC-A05C-CBE8B4CD2C5B}"/>
              </a:ext>
            </a:extLst>
          </p:cNvPr>
          <p:cNvPicPr preferRelativeResize="0"/>
          <p:nvPr/>
        </p:nvPicPr>
        <p:blipFill rotWithShape="1">
          <a:blip r:embed="rId4">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2"/>
                                        </p:tgtEl>
                                        <p:attrNameLst>
                                          <p:attrName>style.visibility</p:attrName>
                                        </p:attrNameLst>
                                      </p:cBhvr>
                                      <p:to>
                                        <p:strVal val="visible"/>
                                      </p:to>
                                    </p:set>
                                    <p:animEffect transition="in" filter="fade">
                                      <p:cBhvr>
                                        <p:cTn id="7" dur="500"/>
                                        <p:tgtEl>
                                          <p:spTgt spid="71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717">
                                            <p:txEl>
                                              <p:pRg st="0" end="0"/>
                                            </p:txEl>
                                          </p:spTgt>
                                        </p:tgtEl>
                                        <p:attrNameLst>
                                          <p:attrName>style.visibility</p:attrName>
                                        </p:attrNameLst>
                                      </p:cBhvr>
                                      <p:to>
                                        <p:strVal val="visible"/>
                                      </p:to>
                                    </p:set>
                                    <p:animEffect transition="in" filter="fade">
                                      <p:cBhvr>
                                        <p:cTn id="11" dur="500"/>
                                        <p:tgtEl>
                                          <p:spTgt spid="717">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717">
                                            <p:txEl>
                                              <p:pRg st="2" end="2"/>
                                            </p:txEl>
                                          </p:spTgt>
                                        </p:tgtEl>
                                        <p:attrNameLst>
                                          <p:attrName>style.visibility</p:attrName>
                                        </p:attrNameLst>
                                      </p:cBhvr>
                                      <p:to>
                                        <p:strVal val="visible"/>
                                      </p:to>
                                    </p:set>
                                    <p:animEffect transition="in" filter="fade">
                                      <p:cBhvr>
                                        <p:cTn id="15" dur="500"/>
                                        <p:tgtEl>
                                          <p:spTgt spid="717">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717">
                                            <p:txEl>
                                              <p:pRg st="4" end="4"/>
                                            </p:txEl>
                                          </p:spTgt>
                                        </p:tgtEl>
                                        <p:attrNameLst>
                                          <p:attrName>style.visibility</p:attrName>
                                        </p:attrNameLst>
                                      </p:cBhvr>
                                      <p:to>
                                        <p:strVal val="visible"/>
                                      </p:to>
                                    </p:set>
                                    <p:animEffect transition="in" filter="fade">
                                      <p:cBhvr>
                                        <p:cTn id="19" dur="500"/>
                                        <p:tgtEl>
                                          <p:spTgt spid="717">
                                            <p:txEl>
                                              <p:pRg st="4" end="4"/>
                                            </p:txEl>
                                          </p:spTgt>
                                        </p:tgtEl>
                                      </p:cBhvr>
                                    </p:animEffect>
                                  </p:childTnLst>
                                </p:cTn>
                              </p:par>
                            </p:childTnLst>
                          </p:cTn>
                        </p:par>
                        <p:par>
                          <p:cTn id="20" fill="hold">
                            <p:stCondLst>
                              <p:cond delay="3500"/>
                            </p:stCondLst>
                            <p:childTnLst>
                              <p:par>
                                <p:cTn id="21" presetID="42" presetClass="entr" presetSubtype="0" fill="hold" nodeType="afterEffect">
                                  <p:stCondLst>
                                    <p:cond delay="0"/>
                                  </p:stCondLst>
                                  <p:childTnLst>
                                    <p:set>
                                      <p:cBhvr>
                                        <p:cTn id="22" dur="1" fill="hold">
                                          <p:stCondLst>
                                            <p:cond delay="0"/>
                                          </p:stCondLst>
                                        </p:cTn>
                                        <p:tgtEl>
                                          <p:spTgt spid="718"/>
                                        </p:tgtEl>
                                        <p:attrNameLst>
                                          <p:attrName>style.visibility</p:attrName>
                                        </p:attrNameLst>
                                      </p:cBhvr>
                                      <p:to>
                                        <p:strVal val="visible"/>
                                      </p:to>
                                    </p:set>
                                    <p:animEffect transition="in" filter="fade">
                                      <p:cBhvr>
                                        <p:cTn id="23" dur="1000"/>
                                        <p:tgtEl>
                                          <p:spTgt spid="718"/>
                                        </p:tgtEl>
                                      </p:cBhvr>
                                    </p:animEffect>
                                    <p:anim calcmode="lin" valueType="num">
                                      <p:cBhvr>
                                        <p:cTn id="24" dur="1000" fill="hold"/>
                                        <p:tgtEl>
                                          <p:spTgt spid="718"/>
                                        </p:tgtEl>
                                        <p:attrNameLst>
                                          <p:attrName>ppt_x</p:attrName>
                                        </p:attrNameLst>
                                      </p:cBhvr>
                                      <p:tavLst>
                                        <p:tav tm="0">
                                          <p:val>
                                            <p:strVal val="#ppt_x"/>
                                          </p:val>
                                        </p:tav>
                                        <p:tav tm="100000">
                                          <p:val>
                                            <p:strVal val="#ppt_x"/>
                                          </p:val>
                                        </p:tav>
                                      </p:tavLst>
                                    </p:anim>
                                    <p:anim calcmode="lin" valueType="num">
                                      <p:cBhvr>
                                        <p:cTn id="25" dur="1000" fill="hold"/>
                                        <p:tgtEl>
                                          <p:spTgt spid="7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39"/>
          <p:cNvSpPr txBox="1"/>
          <p:nvPr/>
        </p:nvSpPr>
        <p:spPr>
          <a:xfrm>
            <a:off x="2122384" y="1064585"/>
            <a:ext cx="6475382" cy="1949439"/>
          </a:xfrm>
          <a:prstGeom prst="rect">
            <a:avLst/>
          </a:prstGeom>
          <a:noFill/>
          <a:ln>
            <a:noFill/>
          </a:ln>
        </p:spPr>
        <p:txBody>
          <a:bodyPr spcFirstLastPara="1" wrap="square" lIns="68575" tIns="34275" rIns="68575" bIns="34275" anchor="t" anchorCtr="0">
            <a:normAutofit/>
          </a:bodyPr>
          <a:lstStyle/>
          <a:p>
            <a:pPr marL="600075" marR="0" lvl="1" indent="-257175" algn="l" rtl="0">
              <a:lnSpc>
                <a:spcPct val="90000"/>
              </a:lnSpc>
              <a:spcBef>
                <a:spcPts val="0"/>
              </a:spcBef>
              <a:spcAft>
                <a:spcPts val="0"/>
              </a:spcAft>
              <a:buClr>
                <a:srgbClr val="000000"/>
              </a:buClr>
              <a:buSzPts val="1600"/>
              <a:buFont typeface="Noto Sans Symbols"/>
              <a:buChar char="✔"/>
            </a:pPr>
            <a:r>
              <a:rPr lang="en-US" sz="1600" b="0" i="0" u="none" strike="noStrike" cap="none" dirty="0">
                <a:solidFill>
                  <a:srgbClr val="000000"/>
                </a:solidFill>
                <a:latin typeface="Arial"/>
                <a:ea typeface="Arial"/>
                <a:cs typeface="Arial"/>
                <a:sym typeface="Arial"/>
              </a:rPr>
              <a:t>Build a coalition</a:t>
            </a:r>
            <a:endParaRPr dirty="0"/>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dirty="0">
                <a:solidFill>
                  <a:srgbClr val="000000"/>
                </a:solidFill>
                <a:latin typeface="Arial"/>
                <a:ea typeface="Arial"/>
                <a:cs typeface="Arial"/>
                <a:sym typeface="Arial"/>
              </a:rPr>
              <a:t>Identify and empower clinical champions</a:t>
            </a:r>
            <a:endParaRPr dirty="0"/>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dirty="0">
                <a:solidFill>
                  <a:srgbClr val="000000"/>
                </a:solidFill>
                <a:latin typeface="Arial"/>
                <a:ea typeface="Arial"/>
                <a:cs typeface="Arial"/>
                <a:sym typeface="Arial"/>
              </a:rPr>
              <a:t>Obtain leadership and frontline buy-in</a:t>
            </a:r>
            <a:endParaRPr dirty="0"/>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dirty="0">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dirty="0">
                <a:solidFill>
                  <a:srgbClr val="000000"/>
                </a:solidFill>
                <a:latin typeface="Arial"/>
                <a:ea typeface="Arial"/>
                <a:cs typeface="Arial"/>
                <a:sym typeface="Arial"/>
              </a:rPr>
              <a:t>Educate ED staff</a:t>
            </a:r>
            <a:endParaRPr dirty="0"/>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dirty="0">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dirty="0">
                <a:solidFill>
                  <a:srgbClr val="000000"/>
                </a:solidFill>
                <a:latin typeface="Arial"/>
                <a:ea typeface="Arial"/>
                <a:cs typeface="Arial"/>
                <a:sym typeface="Arial"/>
              </a:rPr>
              <a:t>Collect data on program impact</a:t>
            </a:r>
            <a:endParaRPr sz="300" b="0" i="0" u="none" strike="noStrike" cap="none" dirty="0">
              <a:solidFill>
                <a:srgbClr val="000000"/>
              </a:solidFill>
              <a:latin typeface="Arial"/>
              <a:ea typeface="Arial"/>
              <a:cs typeface="Arial"/>
              <a:sym typeface="Arial"/>
            </a:endParaRPr>
          </a:p>
          <a:p>
            <a:pPr marL="600075" marR="0" lvl="1" indent="-155575" algn="l" rtl="0">
              <a:lnSpc>
                <a:spcPct val="90000"/>
              </a:lnSpc>
              <a:spcBef>
                <a:spcPts val="375"/>
              </a:spcBef>
              <a:spcAft>
                <a:spcPts val="0"/>
              </a:spcAft>
              <a:buClr>
                <a:schemeClr val="dk1"/>
              </a:buClr>
              <a:buSzPts val="1600"/>
              <a:buFont typeface="Noto Sans Symbols"/>
              <a:buNone/>
            </a:pPr>
            <a:endParaRPr sz="1600" b="0" i="0" u="none" strike="noStrike" cap="none" dirty="0">
              <a:solidFill>
                <a:srgbClr val="000000"/>
              </a:solidFill>
              <a:latin typeface="Arial"/>
              <a:ea typeface="Arial"/>
              <a:cs typeface="Arial"/>
              <a:sym typeface="Arial"/>
            </a:endParaRPr>
          </a:p>
        </p:txBody>
      </p:sp>
      <p:grpSp>
        <p:nvGrpSpPr>
          <p:cNvPr id="726" name="Google Shape;726;p39"/>
          <p:cNvGrpSpPr/>
          <p:nvPr/>
        </p:nvGrpSpPr>
        <p:grpSpPr>
          <a:xfrm>
            <a:off x="3982289" y="2946999"/>
            <a:ext cx="4854944" cy="1696958"/>
            <a:chOff x="3841891" y="2636276"/>
            <a:chExt cx="4188666" cy="1512782"/>
          </a:xfrm>
        </p:grpSpPr>
        <p:sp>
          <p:nvSpPr>
            <p:cNvPr id="727" name="Google Shape;727;p39"/>
            <p:cNvSpPr/>
            <p:nvPr/>
          </p:nvSpPr>
          <p:spPr>
            <a:xfrm>
              <a:off x="3841891" y="2636276"/>
              <a:ext cx="4156306" cy="1512782"/>
            </a:xfrm>
            <a:prstGeom prst="wedgeRoundRectCallout">
              <a:avLst>
                <a:gd name="adj1" fmla="val -86782"/>
                <a:gd name="adj2" fmla="val 46786"/>
                <a:gd name="adj3" fmla="val 16667"/>
              </a:avLst>
            </a:prstGeom>
            <a:noFill/>
            <a:ln w="635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8" name="Google Shape;728;p39"/>
            <p:cNvSpPr txBox="1"/>
            <p:nvPr/>
          </p:nvSpPr>
          <p:spPr>
            <a:xfrm>
              <a:off x="3930960" y="2696027"/>
              <a:ext cx="4099597" cy="14267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“I think that the culture has continued to drive towards recognizing that </a:t>
              </a:r>
              <a:r>
                <a:rPr lang="en-US" sz="1400" b="1" i="1" u="none" strike="noStrike" cap="none">
                  <a:solidFill>
                    <a:srgbClr val="000000"/>
                  </a:solidFill>
                  <a:latin typeface="Arial"/>
                  <a:ea typeface="Arial"/>
                  <a:cs typeface="Arial"/>
                  <a:sym typeface="Arial"/>
                </a:rPr>
                <a:t>substance use and behavioral health crises are really a true emergency in the ED</a:t>
              </a:r>
              <a:r>
                <a:rPr lang="en-US" sz="1400" b="0" i="1" u="none" strike="noStrike" cap="none">
                  <a:solidFill>
                    <a:srgbClr val="000000"/>
                  </a:solidFill>
                  <a:latin typeface="Arial"/>
                  <a:ea typeface="Arial"/>
                  <a:cs typeface="Arial"/>
                  <a:sym typeface="Arial"/>
                </a:rPr>
                <a:t>…. I think now naloxone distribution is not viewed as much as a new, novel idea. I think it’s really becoming more of an obligation and a standard of care..” </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r>
                <a:rPr lang="en-US" sz="1400" b="1" i="0" u="none" strike="noStrike" cap="none">
                  <a:solidFill>
                    <a:srgbClr val="000000"/>
                  </a:solidFill>
                  <a:latin typeface="Arial"/>
                  <a:ea typeface="Arial"/>
                  <a:cs typeface="Arial"/>
                  <a:sym typeface="Arial"/>
                </a:rPr>
                <a:t>- ED Clinical Nurse Specialist</a:t>
              </a:r>
              <a:endParaRPr/>
            </a:p>
          </p:txBody>
        </p:sp>
      </p:grpSp>
      <p:grpSp>
        <p:nvGrpSpPr>
          <p:cNvPr id="729" name="Google Shape;729;p39"/>
          <p:cNvGrpSpPr/>
          <p:nvPr/>
        </p:nvGrpSpPr>
        <p:grpSpPr>
          <a:xfrm>
            <a:off x="403876" y="1200150"/>
            <a:ext cx="1479041" cy="2743200"/>
            <a:chOff x="403876" y="1130642"/>
            <a:chExt cx="1479041" cy="2743200"/>
          </a:xfrm>
        </p:grpSpPr>
        <p:sp>
          <p:nvSpPr>
            <p:cNvPr id="730" name="Google Shape;730;p39"/>
            <p:cNvSpPr/>
            <p:nvPr/>
          </p:nvSpPr>
          <p:spPr>
            <a:xfrm>
              <a:off x="403876" y="1130642"/>
              <a:ext cx="1479041" cy="2743200"/>
            </a:xfrm>
            <a:prstGeom prst="rect">
              <a:avLst/>
            </a:prstGeom>
            <a:solidFill>
              <a:srgbClr val="459CD4">
                <a:alpha val="49803"/>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pic>
          <p:nvPicPr>
            <p:cNvPr id="731" name="Google Shape;731;p39" descr="Data-science Icons - Free SVG &amp; PNG Data-science Images - Noun Project"/>
            <p:cNvPicPr preferRelativeResize="0"/>
            <p:nvPr/>
          </p:nvPicPr>
          <p:blipFill rotWithShape="1">
            <a:blip r:embed="rId3">
              <a:alphaModFix/>
            </a:blip>
            <a:srcRect/>
            <a:stretch/>
          </p:blipFill>
          <p:spPr>
            <a:xfrm>
              <a:off x="578058" y="1936904"/>
              <a:ext cx="1130676" cy="1130676"/>
            </a:xfrm>
            <a:prstGeom prst="rect">
              <a:avLst/>
            </a:prstGeom>
            <a:noFill/>
            <a:ln>
              <a:noFill/>
            </a:ln>
          </p:spPr>
        </p:pic>
      </p:grpSp>
      <p:sp>
        <p:nvSpPr>
          <p:cNvPr id="734" name="Google Shape;734;p39"/>
          <p:cNvSpPr txBox="1">
            <a:spLocks noGrp="1"/>
          </p:cNvSpPr>
          <p:nvPr>
            <p:ph type="title"/>
          </p:nvPr>
        </p:nvSpPr>
        <p:spPr>
          <a:xfrm>
            <a:off x="685800" y="259888"/>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a:t>Facilitators/Knowledge Gaps</a:t>
            </a:r>
            <a:endParaRPr/>
          </a:p>
        </p:txBody>
      </p:sp>
      <p:pic>
        <p:nvPicPr>
          <p:cNvPr id="2" name="Google Shape;320;p9" descr="Text&#10;&#10;Description automatically generated">
            <a:extLst>
              <a:ext uri="{FF2B5EF4-FFF2-40B4-BE49-F238E27FC236}">
                <a16:creationId xmlns:a16="http://schemas.microsoft.com/office/drawing/2014/main" id="{7E0CE71C-AC71-97C5-28C8-00C27D37F17A}"/>
              </a:ext>
            </a:extLst>
          </p:cNvPr>
          <p:cNvPicPr preferRelativeResize="0"/>
          <p:nvPr/>
        </p:nvPicPr>
        <p:blipFill rotWithShape="1">
          <a:blip r:embed="rId4">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fade">
                                      <p:cBhvr>
                                        <p:cTn id="7" dur="500"/>
                                        <p:tgtEl>
                                          <p:spTgt spid="729"/>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725">
                                            <p:txEl>
                                              <p:pRg st="0" end="0"/>
                                            </p:txEl>
                                          </p:spTgt>
                                        </p:tgtEl>
                                        <p:attrNameLst>
                                          <p:attrName>style.visibility</p:attrName>
                                        </p:attrNameLst>
                                      </p:cBhvr>
                                      <p:to>
                                        <p:strVal val="visible"/>
                                      </p:to>
                                    </p:set>
                                    <p:animEffect transition="in" filter="fade">
                                      <p:cBhvr>
                                        <p:cTn id="11" dur="500"/>
                                        <p:tgtEl>
                                          <p:spTgt spid="725">
                                            <p:txEl>
                                              <p:pRg st="0" end="0"/>
                                            </p:txEl>
                                          </p:spTgt>
                                        </p:tgtEl>
                                      </p:cBhvr>
                                    </p:animEffect>
                                  </p:childTnLst>
                                </p:cTn>
                              </p:par>
                              <p:par>
                                <p:cTn id="12" presetID="10" presetClass="entr" presetSubtype="0" fill="hold" nodeType="withEffect">
                                  <p:stCondLst>
                                    <p:cond delay="500"/>
                                  </p:stCondLst>
                                  <p:childTnLst>
                                    <p:set>
                                      <p:cBhvr>
                                        <p:cTn id="13" dur="1" fill="hold">
                                          <p:stCondLst>
                                            <p:cond delay="0"/>
                                          </p:stCondLst>
                                        </p:cTn>
                                        <p:tgtEl>
                                          <p:spTgt spid="725">
                                            <p:txEl>
                                              <p:pRg st="1" end="1"/>
                                            </p:txEl>
                                          </p:spTgt>
                                        </p:tgtEl>
                                        <p:attrNameLst>
                                          <p:attrName>style.visibility</p:attrName>
                                        </p:attrNameLst>
                                      </p:cBhvr>
                                      <p:to>
                                        <p:strVal val="visible"/>
                                      </p:to>
                                    </p:set>
                                    <p:animEffect transition="in" filter="fade">
                                      <p:cBhvr>
                                        <p:cTn id="14" dur="500"/>
                                        <p:tgtEl>
                                          <p:spTgt spid="725">
                                            <p:txEl>
                                              <p:pRg st="1" end="1"/>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725">
                                            <p:txEl>
                                              <p:pRg st="2" end="2"/>
                                            </p:txEl>
                                          </p:spTgt>
                                        </p:tgtEl>
                                        <p:attrNameLst>
                                          <p:attrName>style.visibility</p:attrName>
                                        </p:attrNameLst>
                                      </p:cBhvr>
                                      <p:to>
                                        <p:strVal val="visible"/>
                                      </p:to>
                                    </p:set>
                                    <p:animEffect transition="in" filter="fade">
                                      <p:cBhvr>
                                        <p:cTn id="17" dur="500"/>
                                        <p:tgtEl>
                                          <p:spTgt spid="725">
                                            <p:txEl>
                                              <p:pRg st="2" end="2"/>
                                            </p:txEl>
                                          </p:spTgt>
                                        </p:tgtEl>
                                      </p:cBhvr>
                                    </p:animEffect>
                                  </p:childTnLst>
                                </p:cTn>
                              </p:par>
                            </p:childTnLst>
                          </p:cTn>
                        </p:par>
                        <p:par>
                          <p:cTn id="18" fill="hold">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725">
                                            <p:txEl>
                                              <p:pRg st="4" end="4"/>
                                            </p:txEl>
                                          </p:spTgt>
                                        </p:tgtEl>
                                        <p:attrNameLst>
                                          <p:attrName>style.visibility</p:attrName>
                                        </p:attrNameLst>
                                      </p:cBhvr>
                                      <p:to>
                                        <p:strVal val="visible"/>
                                      </p:to>
                                    </p:set>
                                    <p:animEffect transition="in" filter="fade">
                                      <p:cBhvr>
                                        <p:cTn id="21" dur="500"/>
                                        <p:tgtEl>
                                          <p:spTgt spid="725">
                                            <p:txEl>
                                              <p:pRg st="4" end="4"/>
                                            </p:txEl>
                                          </p:spTgt>
                                        </p:tgtEl>
                                      </p:cBhvr>
                                    </p:animEffect>
                                  </p:childTnLst>
                                </p:cTn>
                              </p:par>
                            </p:childTnLst>
                          </p:cTn>
                        </p:par>
                        <p:par>
                          <p:cTn id="22" fill="hold">
                            <p:stCondLst>
                              <p:cond delay="2500"/>
                            </p:stCondLst>
                            <p:childTnLst>
                              <p:par>
                                <p:cTn id="23" presetID="10" presetClass="entr" presetSubtype="0" fill="hold" nodeType="afterEffect">
                                  <p:stCondLst>
                                    <p:cond delay="500"/>
                                  </p:stCondLst>
                                  <p:childTnLst>
                                    <p:set>
                                      <p:cBhvr>
                                        <p:cTn id="24" dur="1" fill="hold">
                                          <p:stCondLst>
                                            <p:cond delay="0"/>
                                          </p:stCondLst>
                                        </p:cTn>
                                        <p:tgtEl>
                                          <p:spTgt spid="725">
                                            <p:txEl>
                                              <p:pRg st="6" end="6"/>
                                            </p:txEl>
                                          </p:spTgt>
                                        </p:tgtEl>
                                        <p:attrNameLst>
                                          <p:attrName>style.visibility</p:attrName>
                                        </p:attrNameLst>
                                      </p:cBhvr>
                                      <p:to>
                                        <p:strVal val="visible"/>
                                      </p:to>
                                    </p:set>
                                    <p:animEffect transition="in" filter="fade">
                                      <p:cBhvr>
                                        <p:cTn id="25" dur="500"/>
                                        <p:tgtEl>
                                          <p:spTgt spid="725">
                                            <p:txEl>
                                              <p:pRg st="6" end="6"/>
                                            </p:txEl>
                                          </p:spTgt>
                                        </p:tgtEl>
                                      </p:cBhvr>
                                    </p:animEffect>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26"/>
                                        </p:tgtEl>
                                        <p:attrNameLst>
                                          <p:attrName>style.visibility</p:attrName>
                                        </p:attrNameLst>
                                      </p:cBhvr>
                                      <p:to>
                                        <p:strVal val="visible"/>
                                      </p:to>
                                    </p:set>
                                    <p:animEffect transition="in" filter="fade">
                                      <p:cBhvr>
                                        <p:cTn id="29" dur="1000"/>
                                        <p:tgtEl>
                                          <p:spTgt spid="726"/>
                                        </p:tgtEl>
                                      </p:cBhvr>
                                    </p:animEffect>
                                    <p:anim calcmode="lin" valueType="num">
                                      <p:cBhvr>
                                        <p:cTn id="30" dur="1000" fill="hold"/>
                                        <p:tgtEl>
                                          <p:spTgt spid="726"/>
                                        </p:tgtEl>
                                        <p:attrNameLst>
                                          <p:attrName>ppt_x</p:attrName>
                                        </p:attrNameLst>
                                      </p:cBhvr>
                                      <p:tavLst>
                                        <p:tav tm="0">
                                          <p:val>
                                            <p:strVal val="#ppt_x"/>
                                          </p:val>
                                        </p:tav>
                                        <p:tav tm="100000">
                                          <p:val>
                                            <p:strVal val="#ppt_x"/>
                                          </p:val>
                                        </p:tav>
                                      </p:tavLst>
                                    </p:anim>
                                    <p:anim calcmode="lin" valueType="num">
                                      <p:cBhvr>
                                        <p:cTn id="31" dur="1000" fill="hold"/>
                                        <p:tgtEl>
                                          <p:spTgt spid="7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40"/>
          <p:cNvSpPr txBox="1"/>
          <p:nvPr/>
        </p:nvSpPr>
        <p:spPr>
          <a:xfrm>
            <a:off x="2122384" y="1022361"/>
            <a:ext cx="6475382" cy="3770865"/>
          </a:xfrm>
          <a:prstGeom prst="rect">
            <a:avLst/>
          </a:prstGeom>
          <a:noFill/>
          <a:ln>
            <a:noFill/>
          </a:ln>
        </p:spPr>
        <p:txBody>
          <a:bodyPr spcFirstLastPara="1" wrap="square" lIns="68575" tIns="34275" rIns="68575" bIns="34275" anchor="t" anchorCtr="0">
            <a:normAutofit/>
          </a:bodyPr>
          <a:lstStyle/>
          <a:p>
            <a:pPr marL="600075" marR="0" lvl="1" indent="-257175" algn="l" rtl="0">
              <a:lnSpc>
                <a:spcPct val="90000"/>
              </a:lnSpc>
              <a:spcBef>
                <a:spcPts val="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Establish the urgency of the problem</a:t>
            </a:r>
            <a:endParaRPr/>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Make the right thing the easier thing:</a:t>
            </a:r>
            <a:endParaRPr/>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Protocols and standardization</a:t>
            </a:r>
            <a:endParaRPr/>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Order sets</a:t>
            </a:r>
            <a:endParaRPr/>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Automated alerts</a:t>
            </a:r>
            <a:endParaRPr/>
          </a:p>
          <a:p>
            <a:pPr marL="342900" marR="0" lvl="1" indent="0" algn="l" rtl="0">
              <a:lnSpc>
                <a:spcPct val="90000"/>
              </a:lnSpc>
              <a:spcBef>
                <a:spcPts val="375"/>
              </a:spcBef>
              <a:spcAft>
                <a:spcPts val="0"/>
              </a:spcAft>
              <a:buClr>
                <a:schemeClr val="dk1"/>
              </a:buClr>
              <a:buSzPts val="300"/>
              <a:buFont typeface="Arial"/>
              <a:buNone/>
            </a:pPr>
            <a:endParaRPr sz="300" b="0" i="0" u="none" strike="noStrike" cap="none">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Create workflows:</a:t>
            </a:r>
            <a:endParaRPr/>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Role clarity – clinicians, nursing, pharmacy</a:t>
            </a:r>
            <a:endParaRPr/>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Address operational considerations</a:t>
            </a:r>
            <a:endParaRPr/>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Learn and adapt with local tailoring</a:t>
            </a:r>
            <a:endParaRPr/>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Audit and feedback</a:t>
            </a:r>
            <a:endParaRPr/>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a:solidFill>
                <a:srgbClr val="000000"/>
              </a:solidFill>
              <a:latin typeface="Arial"/>
              <a:ea typeface="Arial"/>
              <a:cs typeface="Arial"/>
              <a:sym typeface="Arial"/>
            </a:endParaRPr>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a:solidFill>
                <a:srgbClr val="000000"/>
              </a:solidFill>
              <a:latin typeface="Arial"/>
              <a:ea typeface="Arial"/>
              <a:cs typeface="Arial"/>
              <a:sym typeface="Arial"/>
            </a:endParaRPr>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a:solidFill>
                <a:srgbClr val="000000"/>
              </a:solidFill>
              <a:latin typeface="Arial"/>
              <a:ea typeface="Arial"/>
              <a:cs typeface="Arial"/>
              <a:sym typeface="Arial"/>
            </a:endParaRPr>
          </a:p>
        </p:txBody>
      </p:sp>
      <p:grpSp>
        <p:nvGrpSpPr>
          <p:cNvPr id="740" name="Google Shape;740;p40"/>
          <p:cNvGrpSpPr/>
          <p:nvPr/>
        </p:nvGrpSpPr>
        <p:grpSpPr>
          <a:xfrm>
            <a:off x="402392" y="1200150"/>
            <a:ext cx="1479042" cy="2743200"/>
            <a:chOff x="402392" y="1130642"/>
            <a:chExt cx="1479042" cy="2743200"/>
          </a:xfrm>
        </p:grpSpPr>
        <p:sp>
          <p:nvSpPr>
            <p:cNvPr id="741" name="Google Shape;741;p40"/>
            <p:cNvSpPr/>
            <p:nvPr/>
          </p:nvSpPr>
          <p:spPr>
            <a:xfrm>
              <a:off x="402392" y="1130642"/>
              <a:ext cx="1479042" cy="2743200"/>
            </a:xfrm>
            <a:prstGeom prst="rect">
              <a:avLst/>
            </a:prstGeom>
            <a:solidFill>
              <a:srgbClr val="459CD4">
                <a:alpha val="69803"/>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pic>
          <p:nvPicPr>
            <p:cNvPr id="742" name="Google Shape;742;p40" descr="Process Icon #249609 - Free Icons Library"/>
            <p:cNvPicPr preferRelativeResize="0"/>
            <p:nvPr/>
          </p:nvPicPr>
          <p:blipFill rotWithShape="1">
            <a:blip r:embed="rId3">
              <a:alphaModFix/>
            </a:blip>
            <a:srcRect/>
            <a:stretch/>
          </p:blipFill>
          <p:spPr>
            <a:xfrm>
              <a:off x="616977" y="1977306"/>
              <a:ext cx="1049872" cy="1049872"/>
            </a:xfrm>
            <a:prstGeom prst="rect">
              <a:avLst/>
            </a:prstGeom>
            <a:noFill/>
            <a:ln>
              <a:noFill/>
            </a:ln>
          </p:spPr>
        </p:pic>
      </p:grpSp>
      <p:sp>
        <p:nvSpPr>
          <p:cNvPr id="745" name="Google Shape;745;p40"/>
          <p:cNvSpPr txBox="1">
            <a:spLocks noGrp="1"/>
          </p:cNvSpPr>
          <p:nvPr>
            <p:ph type="title"/>
          </p:nvPr>
        </p:nvSpPr>
        <p:spPr>
          <a:xfrm>
            <a:off x="685800" y="296779"/>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a:t>Facilitators/Developing ED Processes</a:t>
            </a:r>
            <a:endParaRPr/>
          </a:p>
        </p:txBody>
      </p:sp>
      <p:pic>
        <p:nvPicPr>
          <p:cNvPr id="2" name="Google Shape;320;p9" descr="Text&#10;&#10;Description automatically generated">
            <a:extLst>
              <a:ext uri="{FF2B5EF4-FFF2-40B4-BE49-F238E27FC236}">
                <a16:creationId xmlns:a16="http://schemas.microsoft.com/office/drawing/2014/main" id="{9CE4B5FB-6663-11C0-5B47-D5FC04542A28}"/>
              </a:ext>
            </a:extLst>
          </p:cNvPr>
          <p:cNvPicPr preferRelativeResize="0"/>
          <p:nvPr/>
        </p:nvPicPr>
        <p:blipFill rotWithShape="1">
          <a:blip r:embed="rId4">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0"/>
                                        </p:tgtEl>
                                        <p:attrNameLst>
                                          <p:attrName>style.visibility</p:attrName>
                                        </p:attrNameLst>
                                      </p:cBhvr>
                                      <p:to>
                                        <p:strVal val="visible"/>
                                      </p:to>
                                    </p:set>
                                    <p:animEffect transition="in" filter="fade">
                                      <p:cBhvr>
                                        <p:cTn id="7" dur="500"/>
                                        <p:tgtEl>
                                          <p:spTgt spid="740"/>
                                        </p:tgtEl>
                                      </p:cBhvr>
                                    </p:animEffect>
                                  </p:childTnLst>
                                </p:cTn>
                              </p:par>
                            </p:childTnLst>
                          </p:cTn>
                        </p:par>
                        <p:par>
                          <p:cTn id="8" fill="hold">
                            <p:stCondLst>
                              <p:cond delay="500"/>
                            </p:stCondLst>
                            <p:childTnLst>
                              <p:par>
                                <p:cTn id="9" presetID="1" presetClass="entr" presetSubtype="0" fill="hold" nodeType="afterEffect">
                                  <p:stCondLst>
                                    <p:cond delay="1000"/>
                                  </p:stCondLst>
                                  <p:childTnLst>
                                    <p:set>
                                      <p:cBhvr>
                                        <p:cTn id="10" dur="1" fill="hold">
                                          <p:stCondLst>
                                            <p:cond delay="0"/>
                                          </p:stCondLst>
                                        </p:cTn>
                                        <p:tgtEl>
                                          <p:spTgt spid="739">
                                            <p:txEl>
                                              <p:pRg st="0" end="0"/>
                                            </p:txEl>
                                          </p:spTgt>
                                        </p:tgtEl>
                                        <p:attrNameLst>
                                          <p:attrName>style.visibility</p:attrName>
                                        </p:attrNameLst>
                                      </p:cBhvr>
                                      <p:to>
                                        <p:strVal val="visible"/>
                                      </p:to>
                                    </p:set>
                                  </p:childTnLst>
                                </p:cTn>
                              </p:par>
                            </p:childTnLst>
                          </p:cTn>
                        </p:par>
                        <p:par>
                          <p:cTn id="11" fill="hold">
                            <p:stCondLst>
                              <p:cond delay="501"/>
                            </p:stCondLst>
                            <p:childTnLst>
                              <p:par>
                                <p:cTn id="12" presetID="1" presetClass="entr" presetSubtype="0" fill="hold" nodeType="afterEffect">
                                  <p:stCondLst>
                                    <p:cond delay="1000"/>
                                  </p:stCondLst>
                                  <p:childTnLst>
                                    <p:set>
                                      <p:cBhvr>
                                        <p:cTn id="13" dur="1" fill="hold">
                                          <p:stCondLst>
                                            <p:cond delay="0"/>
                                          </p:stCondLst>
                                        </p:cTn>
                                        <p:tgtEl>
                                          <p:spTgt spid="739">
                                            <p:txEl>
                                              <p:pRg st="1" end="1"/>
                                            </p:txEl>
                                          </p:spTgt>
                                        </p:tgtEl>
                                        <p:attrNameLst>
                                          <p:attrName>style.visibility</p:attrName>
                                        </p:attrNameLst>
                                      </p:cBhvr>
                                      <p:to>
                                        <p:strVal val="visible"/>
                                      </p:to>
                                    </p:set>
                                  </p:childTnLst>
                                </p:cTn>
                              </p:par>
                            </p:childTnLst>
                          </p:cTn>
                        </p:par>
                        <p:par>
                          <p:cTn id="14" fill="hold">
                            <p:stCondLst>
                              <p:cond delay="502"/>
                            </p:stCondLst>
                            <p:childTnLst>
                              <p:par>
                                <p:cTn id="15" presetID="1" presetClass="entr" presetSubtype="0" fill="hold" nodeType="afterEffect">
                                  <p:stCondLst>
                                    <p:cond delay="1000"/>
                                  </p:stCondLst>
                                  <p:childTnLst>
                                    <p:set>
                                      <p:cBhvr>
                                        <p:cTn id="16" dur="1" fill="hold">
                                          <p:stCondLst>
                                            <p:cond delay="0"/>
                                          </p:stCondLst>
                                        </p:cTn>
                                        <p:tgtEl>
                                          <p:spTgt spid="739">
                                            <p:txEl>
                                              <p:pRg st="2" end="2"/>
                                            </p:txEl>
                                          </p:spTgt>
                                        </p:tgtEl>
                                        <p:attrNameLst>
                                          <p:attrName>style.visibility</p:attrName>
                                        </p:attrNameLst>
                                      </p:cBhvr>
                                      <p:to>
                                        <p:strVal val="visible"/>
                                      </p:to>
                                    </p:set>
                                  </p:childTnLst>
                                </p:cTn>
                              </p:par>
                            </p:childTnLst>
                          </p:cTn>
                        </p:par>
                        <p:par>
                          <p:cTn id="17" fill="hold">
                            <p:stCondLst>
                              <p:cond delay="503"/>
                            </p:stCondLst>
                            <p:childTnLst>
                              <p:par>
                                <p:cTn id="18" presetID="1" presetClass="entr" presetSubtype="0" fill="hold" nodeType="afterEffect">
                                  <p:stCondLst>
                                    <p:cond delay="1000"/>
                                  </p:stCondLst>
                                  <p:childTnLst>
                                    <p:set>
                                      <p:cBhvr>
                                        <p:cTn id="19" dur="1" fill="hold">
                                          <p:stCondLst>
                                            <p:cond delay="0"/>
                                          </p:stCondLst>
                                        </p:cTn>
                                        <p:tgtEl>
                                          <p:spTgt spid="739">
                                            <p:txEl>
                                              <p:pRg st="3" end="3"/>
                                            </p:txEl>
                                          </p:spTgt>
                                        </p:tgtEl>
                                        <p:attrNameLst>
                                          <p:attrName>style.visibility</p:attrName>
                                        </p:attrNameLst>
                                      </p:cBhvr>
                                      <p:to>
                                        <p:strVal val="visible"/>
                                      </p:to>
                                    </p:set>
                                  </p:childTnLst>
                                </p:cTn>
                              </p:par>
                            </p:childTnLst>
                          </p:cTn>
                        </p:par>
                        <p:par>
                          <p:cTn id="20" fill="hold">
                            <p:stCondLst>
                              <p:cond delay="504"/>
                            </p:stCondLst>
                            <p:childTnLst>
                              <p:par>
                                <p:cTn id="21" presetID="1" presetClass="entr" presetSubtype="0" fill="hold" nodeType="afterEffect">
                                  <p:stCondLst>
                                    <p:cond delay="1000"/>
                                  </p:stCondLst>
                                  <p:childTnLst>
                                    <p:set>
                                      <p:cBhvr>
                                        <p:cTn id="22" dur="1" fill="hold">
                                          <p:stCondLst>
                                            <p:cond delay="0"/>
                                          </p:stCondLst>
                                        </p:cTn>
                                        <p:tgtEl>
                                          <p:spTgt spid="739">
                                            <p:txEl>
                                              <p:pRg st="4" end="4"/>
                                            </p:txEl>
                                          </p:spTgt>
                                        </p:tgtEl>
                                        <p:attrNameLst>
                                          <p:attrName>style.visibility</p:attrName>
                                        </p:attrNameLst>
                                      </p:cBhvr>
                                      <p:to>
                                        <p:strVal val="visible"/>
                                      </p:to>
                                    </p:set>
                                  </p:childTnLst>
                                </p:cTn>
                              </p:par>
                            </p:childTnLst>
                          </p:cTn>
                        </p:par>
                        <p:par>
                          <p:cTn id="23" fill="hold">
                            <p:stCondLst>
                              <p:cond delay="505"/>
                            </p:stCondLst>
                            <p:childTnLst>
                              <p:par>
                                <p:cTn id="24" presetID="1" presetClass="entr" presetSubtype="0" fill="hold" nodeType="afterEffect">
                                  <p:stCondLst>
                                    <p:cond delay="1000"/>
                                  </p:stCondLst>
                                  <p:childTnLst>
                                    <p:set>
                                      <p:cBhvr>
                                        <p:cTn id="25" dur="1" fill="hold">
                                          <p:stCondLst>
                                            <p:cond delay="0"/>
                                          </p:stCondLst>
                                        </p:cTn>
                                        <p:tgtEl>
                                          <p:spTgt spid="739">
                                            <p:txEl>
                                              <p:pRg st="5" end="5"/>
                                            </p:txEl>
                                          </p:spTgt>
                                        </p:tgtEl>
                                        <p:attrNameLst>
                                          <p:attrName>style.visibility</p:attrName>
                                        </p:attrNameLst>
                                      </p:cBhvr>
                                      <p:to>
                                        <p:strVal val="visible"/>
                                      </p:to>
                                    </p:set>
                                  </p:childTnLst>
                                </p:cTn>
                              </p:par>
                            </p:childTnLst>
                          </p:cTn>
                        </p:par>
                        <p:par>
                          <p:cTn id="26" fill="hold">
                            <p:stCondLst>
                              <p:cond delay="506"/>
                            </p:stCondLst>
                            <p:childTnLst>
                              <p:par>
                                <p:cTn id="27" presetID="1" presetClass="entr" presetSubtype="0" fill="hold" nodeType="afterEffect">
                                  <p:stCondLst>
                                    <p:cond delay="1000"/>
                                  </p:stCondLst>
                                  <p:childTnLst>
                                    <p:set>
                                      <p:cBhvr>
                                        <p:cTn id="28" dur="1" fill="hold">
                                          <p:stCondLst>
                                            <p:cond delay="0"/>
                                          </p:stCondLst>
                                        </p:cTn>
                                        <p:tgtEl>
                                          <p:spTgt spid="739">
                                            <p:txEl>
                                              <p:pRg st="6" end="6"/>
                                            </p:txEl>
                                          </p:spTgt>
                                        </p:tgtEl>
                                        <p:attrNameLst>
                                          <p:attrName>style.visibility</p:attrName>
                                        </p:attrNameLst>
                                      </p:cBhvr>
                                      <p:to>
                                        <p:strVal val="visible"/>
                                      </p:to>
                                    </p:set>
                                  </p:childTnLst>
                                </p:cTn>
                              </p:par>
                            </p:childTnLst>
                          </p:cTn>
                        </p:par>
                        <p:par>
                          <p:cTn id="29" fill="hold">
                            <p:stCondLst>
                              <p:cond delay="507"/>
                            </p:stCondLst>
                            <p:childTnLst>
                              <p:par>
                                <p:cTn id="30" presetID="1" presetClass="entr" presetSubtype="0" fill="hold" nodeType="afterEffect">
                                  <p:stCondLst>
                                    <p:cond delay="1000"/>
                                  </p:stCondLst>
                                  <p:childTnLst>
                                    <p:set>
                                      <p:cBhvr>
                                        <p:cTn id="31" dur="1" fill="hold">
                                          <p:stCondLst>
                                            <p:cond delay="0"/>
                                          </p:stCondLst>
                                        </p:cTn>
                                        <p:tgtEl>
                                          <p:spTgt spid="739">
                                            <p:txEl>
                                              <p:pRg st="7" end="7"/>
                                            </p:txEl>
                                          </p:spTgt>
                                        </p:tgtEl>
                                        <p:attrNameLst>
                                          <p:attrName>style.visibility</p:attrName>
                                        </p:attrNameLst>
                                      </p:cBhvr>
                                      <p:to>
                                        <p:strVal val="visible"/>
                                      </p:to>
                                    </p:set>
                                  </p:childTnLst>
                                </p:cTn>
                              </p:par>
                            </p:childTnLst>
                          </p:cTn>
                        </p:par>
                        <p:par>
                          <p:cTn id="32" fill="hold">
                            <p:stCondLst>
                              <p:cond delay="508"/>
                            </p:stCondLst>
                            <p:childTnLst>
                              <p:par>
                                <p:cTn id="33" presetID="1" presetClass="entr" presetSubtype="0" fill="hold" nodeType="afterEffect">
                                  <p:stCondLst>
                                    <p:cond delay="1000"/>
                                  </p:stCondLst>
                                  <p:childTnLst>
                                    <p:set>
                                      <p:cBhvr>
                                        <p:cTn id="34" dur="1" fill="hold">
                                          <p:stCondLst>
                                            <p:cond delay="0"/>
                                          </p:stCondLst>
                                        </p:cTn>
                                        <p:tgtEl>
                                          <p:spTgt spid="739">
                                            <p:txEl>
                                              <p:pRg st="8" end="8"/>
                                            </p:txEl>
                                          </p:spTgt>
                                        </p:tgtEl>
                                        <p:attrNameLst>
                                          <p:attrName>style.visibility</p:attrName>
                                        </p:attrNameLst>
                                      </p:cBhvr>
                                      <p:to>
                                        <p:strVal val="visible"/>
                                      </p:to>
                                    </p:set>
                                  </p:childTnLst>
                                </p:cTn>
                              </p:par>
                            </p:childTnLst>
                          </p:cTn>
                        </p:par>
                        <p:par>
                          <p:cTn id="35" fill="hold">
                            <p:stCondLst>
                              <p:cond delay="509"/>
                            </p:stCondLst>
                            <p:childTnLst>
                              <p:par>
                                <p:cTn id="36" presetID="1" presetClass="entr" presetSubtype="0" fill="hold" nodeType="afterEffect">
                                  <p:stCondLst>
                                    <p:cond delay="1000"/>
                                  </p:stCondLst>
                                  <p:childTnLst>
                                    <p:set>
                                      <p:cBhvr>
                                        <p:cTn id="37" dur="1" fill="hold">
                                          <p:stCondLst>
                                            <p:cond delay="0"/>
                                          </p:stCondLst>
                                        </p:cTn>
                                        <p:tgtEl>
                                          <p:spTgt spid="739">
                                            <p:txEl>
                                              <p:pRg st="9" end="9"/>
                                            </p:txEl>
                                          </p:spTgt>
                                        </p:tgtEl>
                                        <p:attrNameLst>
                                          <p:attrName>style.visibility</p:attrName>
                                        </p:attrNameLst>
                                      </p:cBhvr>
                                      <p:to>
                                        <p:strVal val="visible"/>
                                      </p:to>
                                    </p:set>
                                  </p:childTnLst>
                                </p:cTn>
                              </p:par>
                            </p:childTnLst>
                          </p:cTn>
                        </p:par>
                        <p:par>
                          <p:cTn id="38" fill="hold">
                            <p:stCondLst>
                              <p:cond delay="510"/>
                            </p:stCondLst>
                            <p:childTnLst>
                              <p:par>
                                <p:cTn id="39" presetID="1" presetClass="entr" presetSubtype="0" fill="hold" nodeType="afterEffect">
                                  <p:stCondLst>
                                    <p:cond delay="1000"/>
                                  </p:stCondLst>
                                  <p:childTnLst>
                                    <p:set>
                                      <p:cBhvr>
                                        <p:cTn id="40" dur="1" fill="hold">
                                          <p:stCondLst>
                                            <p:cond delay="0"/>
                                          </p:stCondLst>
                                        </p:cTn>
                                        <p:tgtEl>
                                          <p:spTgt spid="739">
                                            <p:txEl>
                                              <p:pRg st="10" end="10"/>
                                            </p:txEl>
                                          </p:spTgt>
                                        </p:tgtEl>
                                        <p:attrNameLst>
                                          <p:attrName>style.visibility</p:attrName>
                                        </p:attrNameLst>
                                      </p:cBhvr>
                                      <p:to>
                                        <p:strVal val="visible"/>
                                      </p:to>
                                    </p:set>
                                  </p:childTnLst>
                                </p:cTn>
                              </p:par>
                            </p:childTnLst>
                          </p:cTn>
                        </p:par>
                        <p:par>
                          <p:cTn id="41" fill="hold">
                            <p:stCondLst>
                              <p:cond delay="511"/>
                            </p:stCondLst>
                            <p:childTnLst>
                              <p:par>
                                <p:cTn id="42" presetID="1" presetClass="entr" presetSubtype="0" fill="hold" nodeType="afterEffect">
                                  <p:stCondLst>
                                    <p:cond delay="1000"/>
                                  </p:stCondLst>
                                  <p:childTnLst>
                                    <p:set>
                                      <p:cBhvr>
                                        <p:cTn id="43" dur="1" fill="hold">
                                          <p:stCondLst>
                                            <p:cond delay="0"/>
                                          </p:stCondLst>
                                        </p:cTn>
                                        <p:tgtEl>
                                          <p:spTgt spid="739">
                                            <p:txEl>
                                              <p:pRg st="11" end="11"/>
                                            </p:txEl>
                                          </p:spTgt>
                                        </p:tgtEl>
                                        <p:attrNameLst>
                                          <p:attrName>style.visibility</p:attrName>
                                        </p:attrNameLst>
                                      </p:cBhvr>
                                      <p:to>
                                        <p:strVal val="visible"/>
                                      </p:to>
                                    </p:set>
                                  </p:childTnLst>
                                </p:cTn>
                              </p:par>
                            </p:childTnLst>
                          </p:cTn>
                        </p:par>
                        <p:par>
                          <p:cTn id="44" fill="hold">
                            <p:stCondLst>
                              <p:cond delay="512"/>
                            </p:stCondLst>
                            <p:childTnLst>
                              <p:par>
                                <p:cTn id="45" presetID="1" presetClass="entr" presetSubtype="0" fill="hold" nodeType="afterEffect">
                                  <p:stCondLst>
                                    <p:cond delay="1000"/>
                                  </p:stCondLst>
                                  <p:childTnLst>
                                    <p:set>
                                      <p:cBhvr>
                                        <p:cTn id="46" dur="1" fill="hold">
                                          <p:stCondLst>
                                            <p:cond delay="0"/>
                                          </p:stCondLst>
                                        </p:cTn>
                                        <p:tgtEl>
                                          <p:spTgt spid="739">
                                            <p:txEl>
                                              <p:pRg st="12" end="12"/>
                                            </p:txEl>
                                          </p:spTgt>
                                        </p:tgtEl>
                                        <p:attrNameLst>
                                          <p:attrName>style.visibility</p:attrName>
                                        </p:attrNameLst>
                                      </p:cBhvr>
                                      <p:to>
                                        <p:strVal val="visible"/>
                                      </p:to>
                                    </p:set>
                                  </p:childTnLst>
                                </p:cTn>
                              </p:par>
                            </p:childTnLst>
                          </p:cTn>
                        </p:par>
                        <p:par>
                          <p:cTn id="47" fill="hold">
                            <p:stCondLst>
                              <p:cond delay="513"/>
                            </p:stCondLst>
                            <p:childTnLst>
                              <p:par>
                                <p:cTn id="48" presetID="1" presetClass="entr" presetSubtype="0" fill="hold" nodeType="afterEffect">
                                  <p:stCondLst>
                                    <p:cond delay="1000"/>
                                  </p:stCondLst>
                                  <p:childTnLst>
                                    <p:set>
                                      <p:cBhvr>
                                        <p:cTn id="49" dur="1" fill="hold">
                                          <p:stCondLst>
                                            <p:cond delay="0"/>
                                          </p:stCondLst>
                                        </p:cTn>
                                        <p:tgtEl>
                                          <p:spTgt spid="739">
                                            <p:txEl>
                                              <p:pRg st="13" end="13"/>
                                            </p:txEl>
                                          </p:spTgt>
                                        </p:tgtEl>
                                        <p:attrNameLst>
                                          <p:attrName>style.visibility</p:attrName>
                                        </p:attrNameLst>
                                      </p:cBhvr>
                                      <p:to>
                                        <p:strVal val="visible"/>
                                      </p:to>
                                    </p:set>
                                  </p:childTnLst>
                                </p:cTn>
                              </p:par>
                            </p:childTnLst>
                          </p:cTn>
                        </p:par>
                        <p:par>
                          <p:cTn id="50" fill="hold">
                            <p:stCondLst>
                              <p:cond delay="514"/>
                            </p:stCondLst>
                            <p:childTnLst>
                              <p:par>
                                <p:cTn id="51" presetID="1" presetClass="entr" presetSubtype="0" fill="hold" nodeType="afterEffect">
                                  <p:stCondLst>
                                    <p:cond delay="1000"/>
                                  </p:stCondLst>
                                  <p:childTnLst>
                                    <p:set>
                                      <p:cBhvr>
                                        <p:cTn id="52" dur="1" fill="hold">
                                          <p:stCondLst>
                                            <p:cond delay="0"/>
                                          </p:stCondLst>
                                        </p:cTn>
                                        <p:tgtEl>
                                          <p:spTgt spid="739">
                                            <p:txEl>
                                              <p:pRg st="14" end="14"/>
                                            </p:txEl>
                                          </p:spTgt>
                                        </p:tgtEl>
                                        <p:attrNameLst>
                                          <p:attrName>style.visibility</p:attrName>
                                        </p:attrNameLst>
                                      </p:cBhvr>
                                      <p:to>
                                        <p:strVal val="visible"/>
                                      </p:to>
                                    </p:set>
                                  </p:childTnLst>
                                </p:cTn>
                              </p:par>
                            </p:childTnLst>
                          </p:cTn>
                        </p:par>
                        <p:par>
                          <p:cTn id="53" fill="hold">
                            <p:stCondLst>
                              <p:cond delay="515"/>
                            </p:stCondLst>
                            <p:childTnLst>
                              <p:par>
                                <p:cTn id="54" presetID="1" presetClass="entr" presetSubtype="0" fill="hold" nodeType="afterEffect">
                                  <p:stCondLst>
                                    <p:cond delay="1000"/>
                                  </p:stCondLst>
                                  <p:childTnLst>
                                    <p:set>
                                      <p:cBhvr>
                                        <p:cTn id="55" dur="1" fill="hold">
                                          <p:stCondLst>
                                            <p:cond delay="0"/>
                                          </p:stCondLst>
                                        </p:cTn>
                                        <p:tgtEl>
                                          <p:spTgt spid="739">
                                            <p:txEl>
                                              <p:pRg st="15" end="15"/>
                                            </p:txEl>
                                          </p:spTgt>
                                        </p:tgtEl>
                                        <p:attrNameLst>
                                          <p:attrName>style.visibility</p:attrName>
                                        </p:attrNameLst>
                                      </p:cBhvr>
                                      <p:to>
                                        <p:strVal val="visible"/>
                                      </p:to>
                                    </p:set>
                                  </p:childTnLst>
                                </p:cTn>
                              </p:par>
                            </p:childTnLst>
                          </p:cTn>
                        </p:par>
                        <p:par>
                          <p:cTn id="56" fill="hold">
                            <p:stCondLst>
                              <p:cond delay="516"/>
                            </p:stCondLst>
                            <p:childTnLst>
                              <p:par>
                                <p:cTn id="57" presetID="1" presetClass="entr" presetSubtype="0" fill="hold" nodeType="afterEffect">
                                  <p:stCondLst>
                                    <p:cond delay="1000"/>
                                  </p:stCondLst>
                                  <p:childTnLst>
                                    <p:set>
                                      <p:cBhvr>
                                        <p:cTn id="58" dur="1" fill="hold">
                                          <p:stCondLst>
                                            <p:cond delay="0"/>
                                          </p:stCondLst>
                                        </p:cTn>
                                        <p:tgtEl>
                                          <p:spTgt spid="73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4"/>
          <p:cNvSpPr/>
          <p:nvPr/>
        </p:nvSpPr>
        <p:spPr>
          <a:xfrm>
            <a:off x="3632854" y="1480958"/>
            <a:ext cx="1878293" cy="1839533"/>
          </a:xfrm>
          <a:prstGeom prst="ellipse">
            <a:avLst/>
          </a:prstGeom>
          <a:solidFill>
            <a:srgbClr val="0095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90" name="Google Shape;190;p4"/>
          <p:cNvSpPr/>
          <p:nvPr/>
        </p:nvSpPr>
        <p:spPr>
          <a:xfrm>
            <a:off x="6633528" y="1480957"/>
            <a:ext cx="1878292" cy="1839534"/>
          </a:xfrm>
          <a:prstGeom prst="ellipse">
            <a:avLst/>
          </a:prstGeom>
          <a:solidFill>
            <a:srgbClr val="FF6B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191" name="Google Shape;191;p4"/>
          <p:cNvPicPr preferRelativeResize="0"/>
          <p:nvPr/>
        </p:nvPicPr>
        <p:blipFill rotWithShape="1">
          <a:blip r:embed="rId3">
            <a:alphaModFix/>
          </a:blip>
          <a:srcRect/>
          <a:stretch/>
        </p:blipFill>
        <p:spPr>
          <a:xfrm>
            <a:off x="3933182" y="1761902"/>
            <a:ext cx="1277637" cy="1277637"/>
          </a:xfrm>
          <a:prstGeom prst="rect">
            <a:avLst/>
          </a:prstGeom>
          <a:noFill/>
          <a:ln>
            <a:noFill/>
          </a:ln>
        </p:spPr>
      </p:pic>
      <p:grpSp>
        <p:nvGrpSpPr>
          <p:cNvPr id="192" name="Google Shape;192;p4"/>
          <p:cNvGrpSpPr/>
          <p:nvPr/>
        </p:nvGrpSpPr>
        <p:grpSpPr>
          <a:xfrm>
            <a:off x="632181" y="1480955"/>
            <a:ext cx="1878293" cy="1839533"/>
            <a:chOff x="4196117" y="2838810"/>
            <a:chExt cx="1996641" cy="1996641"/>
          </a:xfrm>
        </p:grpSpPr>
        <p:sp>
          <p:nvSpPr>
            <p:cNvPr id="193" name="Google Shape;193;p4"/>
            <p:cNvSpPr/>
            <p:nvPr/>
          </p:nvSpPr>
          <p:spPr>
            <a:xfrm>
              <a:off x="4196117" y="2838810"/>
              <a:ext cx="1996641" cy="1996641"/>
            </a:xfrm>
            <a:prstGeom prst="ellipse">
              <a:avLst/>
            </a:prstGeom>
            <a:solidFill>
              <a:srgbClr val="FF7E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194" name="Google Shape;194;p4"/>
            <p:cNvPicPr preferRelativeResize="0"/>
            <p:nvPr/>
          </p:nvPicPr>
          <p:blipFill rotWithShape="1">
            <a:blip r:embed="rId4">
              <a:alphaModFix/>
            </a:blip>
            <a:srcRect/>
            <a:stretch/>
          </p:blipFill>
          <p:spPr>
            <a:xfrm>
              <a:off x="4537229" y="3114577"/>
              <a:ext cx="1338164" cy="1338164"/>
            </a:xfrm>
            <a:prstGeom prst="rect">
              <a:avLst/>
            </a:prstGeom>
            <a:noFill/>
            <a:ln>
              <a:noFill/>
            </a:ln>
          </p:spPr>
        </p:pic>
      </p:grpSp>
      <p:pic>
        <p:nvPicPr>
          <p:cNvPr id="195" name="Google Shape;195;p4"/>
          <p:cNvPicPr preferRelativeResize="0"/>
          <p:nvPr/>
        </p:nvPicPr>
        <p:blipFill rotWithShape="1">
          <a:blip r:embed="rId5">
            <a:alphaModFix/>
          </a:blip>
          <a:srcRect/>
          <a:stretch/>
        </p:blipFill>
        <p:spPr>
          <a:xfrm>
            <a:off x="6927972" y="1859535"/>
            <a:ext cx="1262954" cy="1138441"/>
          </a:xfrm>
          <a:prstGeom prst="rect">
            <a:avLst/>
          </a:prstGeom>
          <a:noFill/>
          <a:ln>
            <a:noFill/>
          </a:ln>
        </p:spPr>
      </p:pic>
      <p:sp>
        <p:nvSpPr>
          <p:cNvPr id="196" name="Google Shape;196;p4"/>
          <p:cNvSpPr txBox="1"/>
          <p:nvPr/>
        </p:nvSpPr>
        <p:spPr>
          <a:xfrm>
            <a:off x="3186840" y="3498707"/>
            <a:ext cx="277032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959D"/>
              </a:buClr>
              <a:buSzPts val="1800"/>
              <a:buFont typeface="Proxima Nova"/>
              <a:buNone/>
            </a:pPr>
            <a:r>
              <a:rPr lang="en-US" sz="1800" b="0" i="0" u="none" strike="noStrike" cap="none">
                <a:solidFill>
                  <a:srgbClr val="00959D"/>
                </a:solidFill>
                <a:latin typeface="Proxima Nova"/>
                <a:ea typeface="Proxima Nova"/>
                <a:cs typeface="Proxima Nova"/>
                <a:sym typeface="Proxima Nova"/>
              </a:rPr>
              <a:t>Eliminate unnecessary</a:t>
            </a:r>
            <a:endParaRPr/>
          </a:p>
          <a:p>
            <a:pPr marL="0" marR="0" lvl="0" indent="0" algn="ctr" rtl="0">
              <a:lnSpc>
                <a:spcPct val="100000"/>
              </a:lnSpc>
              <a:spcBef>
                <a:spcPts val="0"/>
              </a:spcBef>
              <a:spcAft>
                <a:spcPts val="0"/>
              </a:spcAft>
              <a:buClr>
                <a:srgbClr val="00959D"/>
              </a:buClr>
              <a:buSzPts val="1800"/>
              <a:buFont typeface="Proxima Nova"/>
              <a:buNone/>
            </a:pPr>
            <a:r>
              <a:rPr lang="en-US" sz="1800" b="0" i="0" u="none" strike="noStrike" cap="none">
                <a:solidFill>
                  <a:srgbClr val="00959D"/>
                </a:solidFill>
                <a:latin typeface="Proxima Nova"/>
                <a:ea typeface="Proxima Nova"/>
                <a:cs typeface="Proxima Nova"/>
                <a:sym typeface="Proxima Nova"/>
              </a:rPr>
              <a:t>opioid exposures</a:t>
            </a:r>
            <a:endParaRPr/>
          </a:p>
        </p:txBody>
      </p:sp>
      <p:sp>
        <p:nvSpPr>
          <p:cNvPr id="197" name="Google Shape;197;p4"/>
          <p:cNvSpPr txBox="1"/>
          <p:nvPr/>
        </p:nvSpPr>
        <p:spPr>
          <a:xfrm>
            <a:off x="732948" y="3498707"/>
            <a:ext cx="1676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7E79"/>
              </a:buClr>
              <a:buSzPts val="1800"/>
              <a:buFont typeface="Proxima Nova"/>
              <a:buNone/>
            </a:pPr>
            <a:r>
              <a:rPr lang="en-US" sz="1800" b="0" i="0" u="none" strike="noStrike" cap="none" dirty="0">
                <a:solidFill>
                  <a:srgbClr val="FF7E79"/>
                </a:solidFill>
                <a:latin typeface="Proxima Nova"/>
                <a:ea typeface="Proxima Nova"/>
                <a:cs typeface="Proxima Nova"/>
                <a:sym typeface="Proxima Nova"/>
              </a:rPr>
              <a:t>Reduce Opioid Use</a:t>
            </a:r>
            <a:endParaRPr dirty="0"/>
          </a:p>
        </p:txBody>
      </p:sp>
      <p:sp>
        <p:nvSpPr>
          <p:cNvPr id="198" name="Google Shape;198;p4"/>
          <p:cNvSpPr txBox="1"/>
          <p:nvPr/>
        </p:nvSpPr>
        <p:spPr>
          <a:xfrm>
            <a:off x="6174289" y="3497606"/>
            <a:ext cx="277032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6B00"/>
              </a:buClr>
              <a:buSzPts val="1800"/>
              <a:buFont typeface="Proxima Nova"/>
              <a:buNone/>
            </a:pPr>
            <a:r>
              <a:rPr lang="en-US" sz="1800" b="0" i="0" u="none" strike="noStrike" cap="none">
                <a:solidFill>
                  <a:srgbClr val="FF6B00"/>
                </a:solidFill>
                <a:latin typeface="Proxima Nova"/>
                <a:ea typeface="Proxima Nova"/>
                <a:cs typeface="Proxima Nova"/>
                <a:sym typeface="Proxima Nova"/>
              </a:rPr>
              <a:t>Educate Providers, </a:t>
            </a:r>
            <a:endParaRPr/>
          </a:p>
          <a:p>
            <a:pPr marL="0" marR="0" lvl="0" indent="0" algn="ctr" rtl="0">
              <a:lnSpc>
                <a:spcPct val="100000"/>
              </a:lnSpc>
              <a:spcBef>
                <a:spcPts val="0"/>
              </a:spcBef>
              <a:spcAft>
                <a:spcPts val="0"/>
              </a:spcAft>
              <a:buClr>
                <a:srgbClr val="FF6B00"/>
              </a:buClr>
              <a:buSzPts val="1800"/>
              <a:buFont typeface="Proxima Nova"/>
              <a:buNone/>
            </a:pPr>
            <a:r>
              <a:rPr lang="en-US" sz="1800" b="0" i="0" u="none" strike="noStrike" cap="none">
                <a:solidFill>
                  <a:srgbClr val="FF6B00"/>
                </a:solidFill>
                <a:latin typeface="Proxima Nova"/>
                <a:ea typeface="Proxima Nova"/>
                <a:cs typeface="Proxima Nova"/>
                <a:sym typeface="Proxima Nova"/>
              </a:rPr>
              <a:t>Patients and Communities</a:t>
            </a:r>
            <a:endParaRPr/>
          </a:p>
        </p:txBody>
      </p:sp>
      <p:sp>
        <p:nvSpPr>
          <p:cNvPr id="199" name="Google Shape;199;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accent4"/>
              </a:buClr>
              <a:buSzPts val="3000"/>
              <a:buFont typeface="Proxima Nova"/>
              <a:buNone/>
            </a:pPr>
            <a:r>
              <a:rPr lang="en-US" dirty="0">
                <a:solidFill>
                  <a:schemeClr val="tx1"/>
                </a:solidFill>
                <a:latin typeface="Proxima Nova Extrabold" panose="02000506030000020004" pitchFamily="50" charset="0"/>
                <a:ea typeface="Proxima Nova"/>
                <a:cs typeface="Proxima Nova"/>
                <a:sym typeface="Proxima Nova"/>
              </a:rPr>
              <a:t>Our Goals</a:t>
            </a:r>
            <a:endParaRPr dirty="0">
              <a:solidFill>
                <a:schemeClr val="tx1"/>
              </a:solidFill>
              <a:latin typeface="Proxima Nova Extrabold" panose="02000506030000020004" pitchFamily="50"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41"/>
          <p:cNvPicPr preferRelativeResize="0"/>
          <p:nvPr/>
        </p:nvPicPr>
        <p:blipFill rotWithShape="1">
          <a:blip r:embed="rId3">
            <a:alphaModFix/>
          </a:blip>
          <a:srcRect/>
          <a:stretch/>
        </p:blipFill>
        <p:spPr>
          <a:xfrm>
            <a:off x="1973762" y="958205"/>
            <a:ext cx="2022747" cy="787918"/>
          </a:xfrm>
          <a:prstGeom prst="rect">
            <a:avLst/>
          </a:prstGeom>
          <a:noFill/>
          <a:ln w="9525" cap="flat" cmpd="sng">
            <a:solidFill>
              <a:schemeClr val="dk1"/>
            </a:solidFill>
            <a:prstDash val="solid"/>
            <a:round/>
            <a:headEnd type="none" w="sm" len="sm"/>
            <a:tailEnd type="none" w="sm" len="sm"/>
          </a:ln>
        </p:spPr>
      </p:pic>
      <p:pic>
        <p:nvPicPr>
          <p:cNvPr id="751" name="Google Shape;751;p41"/>
          <p:cNvPicPr preferRelativeResize="0"/>
          <p:nvPr/>
        </p:nvPicPr>
        <p:blipFill rotWithShape="1">
          <a:blip r:embed="rId4">
            <a:alphaModFix/>
          </a:blip>
          <a:srcRect/>
          <a:stretch/>
        </p:blipFill>
        <p:spPr>
          <a:xfrm>
            <a:off x="4088838" y="1044994"/>
            <a:ext cx="4796392" cy="3645418"/>
          </a:xfrm>
          <a:prstGeom prst="rect">
            <a:avLst/>
          </a:prstGeom>
          <a:noFill/>
          <a:ln w="9525" cap="flat" cmpd="sng">
            <a:solidFill>
              <a:schemeClr val="dk1"/>
            </a:solidFill>
            <a:prstDash val="solid"/>
            <a:round/>
            <a:headEnd type="none" w="sm" len="sm"/>
            <a:tailEnd type="none" w="sm" len="sm"/>
          </a:ln>
        </p:spPr>
      </p:pic>
      <p:grpSp>
        <p:nvGrpSpPr>
          <p:cNvPr id="752" name="Google Shape;752;p41"/>
          <p:cNvGrpSpPr/>
          <p:nvPr/>
        </p:nvGrpSpPr>
        <p:grpSpPr>
          <a:xfrm>
            <a:off x="402392" y="1200150"/>
            <a:ext cx="1479042" cy="2743200"/>
            <a:chOff x="402392" y="1130642"/>
            <a:chExt cx="1479042" cy="2743200"/>
          </a:xfrm>
        </p:grpSpPr>
        <p:sp>
          <p:nvSpPr>
            <p:cNvPr id="753" name="Google Shape;753;p41"/>
            <p:cNvSpPr/>
            <p:nvPr/>
          </p:nvSpPr>
          <p:spPr>
            <a:xfrm>
              <a:off x="402392" y="1130642"/>
              <a:ext cx="1479042" cy="2743200"/>
            </a:xfrm>
            <a:prstGeom prst="rect">
              <a:avLst/>
            </a:prstGeom>
            <a:solidFill>
              <a:srgbClr val="459CD4">
                <a:alpha val="69803"/>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pic>
          <p:nvPicPr>
            <p:cNvPr id="754" name="Google Shape;754;p41" descr="Process Icon #249609 - Free Icons Library"/>
            <p:cNvPicPr preferRelativeResize="0"/>
            <p:nvPr/>
          </p:nvPicPr>
          <p:blipFill rotWithShape="1">
            <a:blip r:embed="rId5">
              <a:alphaModFix/>
            </a:blip>
            <a:srcRect/>
            <a:stretch/>
          </p:blipFill>
          <p:spPr>
            <a:xfrm>
              <a:off x="621833" y="1977306"/>
              <a:ext cx="1049872" cy="1049872"/>
            </a:xfrm>
            <a:prstGeom prst="rect">
              <a:avLst/>
            </a:prstGeom>
            <a:noFill/>
            <a:ln>
              <a:noFill/>
            </a:ln>
          </p:spPr>
        </p:pic>
      </p:grpSp>
      <p:sp>
        <p:nvSpPr>
          <p:cNvPr id="757" name="Google Shape;757;p41"/>
          <p:cNvSpPr/>
          <p:nvPr/>
        </p:nvSpPr>
        <p:spPr>
          <a:xfrm>
            <a:off x="2414521" y="1746123"/>
            <a:ext cx="1674316" cy="1160204"/>
          </a:xfrm>
          <a:custGeom>
            <a:avLst/>
            <a:gdLst/>
            <a:ahLst/>
            <a:cxnLst/>
            <a:rect l="l" t="t" r="r" b="b"/>
            <a:pathLst>
              <a:path w="1489660" h="1073150" extrusionOk="0">
                <a:moveTo>
                  <a:pt x="130760" y="0"/>
                </a:moveTo>
                <a:cubicBezTo>
                  <a:pt x="17518" y="355071"/>
                  <a:pt x="-95723" y="710142"/>
                  <a:pt x="130760" y="889000"/>
                </a:cubicBezTo>
                <a:cubicBezTo>
                  <a:pt x="357243" y="1067858"/>
                  <a:pt x="1267410" y="1040342"/>
                  <a:pt x="1489660" y="1073150"/>
                </a:cubicBezTo>
              </a:path>
            </a:pathLst>
          </a:custGeom>
          <a:noFill/>
          <a:ln w="635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8" name="Google Shape;758;p41"/>
          <p:cNvSpPr txBox="1">
            <a:spLocks noGrp="1"/>
          </p:cNvSpPr>
          <p:nvPr>
            <p:ph type="title"/>
          </p:nvPr>
        </p:nvSpPr>
        <p:spPr>
          <a:xfrm>
            <a:off x="685800" y="245086"/>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a:t>Facilitators/Developing ED Processes</a:t>
            </a:r>
            <a:endParaRPr/>
          </a:p>
        </p:txBody>
      </p:sp>
      <p:pic>
        <p:nvPicPr>
          <p:cNvPr id="2" name="Google Shape;320;p9" descr="Text&#10;&#10;Description automatically generated">
            <a:extLst>
              <a:ext uri="{FF2B5EF4-FFF2-40B4-BE49-F238E27FC236}">
                <a16:creationId xmlns:a16="http://schemas.microsoft.com/office/drawing/2014/main" id="{97079C51-BC3D-1247-6206-70D9ED8B9C95}"/>
              </a:ext>
            </a:extLst>
          </p:cNvPr>
          <p:cNvPicPr preferRelativeResize="0"/>
          <p:nvPr/>
        </p:nvPicPr>
        <p:blipFill rotWithShape="1">
          <a:blip r:embed="rId6">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2"/>
                                        </p:tgtEl>
                                        <p:attrNameLst>
                                          <p:attrName>style.visibility</p:attrName>
                                        </p:attrNameLst>
                                      </p:cBhvr>
                                      <p:to>
                                        <p:strVal val="visible"/>
                                      </p:to>
                                    </p:set>
                                    <p:animEffect transition="in" filter="fade">
                                      <p:cBhvr>
                                        <p:cTn id="7" dur="500"/>
                                        <p:tgtEl>
                                          <p:spTgt spid="75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51"/>
                                        </p:tgtEl>
                                        <p:attrNameLst>
                                          <p:attrName>style.visibility</p:attrName>
                                        </p:attrNameLst>
                                      </p:cBhvr>
                                      <p:to>
                                        <p:strVal val="visible"/>
                                      </p:to>
                                    </p:set>
                                    <p:animEffect transition="in" filter="fade">
                                      <p:cBhvr>
                                        <p:cTn id="11" dur="500"/>
                                        <p:tgtEl>
                                          <p:spTgt spid="751"/>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57"/>
                                        </p:tgtEl>
                                        <p:attrNameLst>
                                          <p:attrName>style.visibility</p:attrName>
                                        </p:attrNameLst>
                                      </p:cBhvr>
                                      <p:to>
                                        <p:strVal val="visible"/>
                                      </p:to>
                                    </p:set>
                                    <p:animEffect transition="in" filter="fade">
                                      <p:cBhvr>
                                        <p:cTn id="15" dur="500"/>
                                        <p:tgtEl>
                                          <p:spTgt spid="75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50"/>
                                        </p:tgtEl>
                                        <p:attrNameLst>
                                          <p:attrName>style.visibility</p:attrName>
                                        </p:attrNameLst>
                                      </p:cBhvr>
                                      <p:to>
                                        <p:strVal val="visible"/>
                                      </p:to>
                                    </p:set>
                                    <p:animEffect transition="in" filter="fade">
                                      <p:cBhvr>
                                        <p:cTn id="19" dur="500"/>
                                        <p:tgtEl>
                                          <p:spTgt spid="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5"/>
          <p:cNvSpPr txBox="1">
            <a:spLocks noGrp="1"/>
          </p:cNvSpPr>
          <p:nvPr>
            <p:ph type="title" idx="4294967295"/>
          </p:nvPr>
        </p:nvSpPr>
        <p:spPr>
          <a:xfrm>
            <a:off x="0" y="260350"/>
            <a:ext cx="9144000" cy="803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Learning Objectives</a:t>
            </a:r>
            <a:endParaRPr dirty="0"/>
          </a:p>
        </p:txBody>
      </p:sp>
      <p:sp>
        <p:nvSpPr>
          <p:cNvPr id="402" name="Google Shape;402;p15"/>
          <p:cNvSpPr txBox="1">
            <a:spLocks noGrp="1"/>
          </p:cNvSpPr>
          <p:nvPr>
            <p:ph type="body" idx="4294967295"/>
          </p:nvPr>
        </p:nvSpPr>
        <p:spPr>
          <a:xfrm>
            <a:off x="457200" y="1063625"/>
            <a:ext cx="8229600" cy="3479800"/>
          </a:xfrm>
          <a:prstGeom prst="rect">
            <a:avLst/>
          </a:prstGeom>
          <a:noFill/>
          <a:ln>
            <a:noFill/>
          </a:ln>
        </p:spPr>
        <p:txBody>
          <a:bodyPr spcFirstLastPara="1" wrap="square" lIns="91425" tIns="45700" rIns="91425" bIns="45700" anchor="ctr" anchorCtr="0">
            <a:noAutofit/>
          </a:bodyPr>
          <a:lstStyle/>
          <a:p>
            <a:pPr marL="257175" lvl="0" indent="-257175" algn="l" rtl="0">
              <a:lnSpc>
                <a:spcPct val="85000"/>
              </a:lnSpc>
              <a:spcBef>
                <a:spcPts val="0"/>
              </a:spcBef>
              <a:spcAft>
                <a:spcPts val="0"/>
              </a:spcAft>
              <a:buClr>
                <a:schemeClr val="lt2"/>
              </a:buClr>
              <a:buSzPts val="2000"/>
              <a:buFont typeface="Arial"/>
              <a:buChar char="•"/>
            </a:pPr>
            <a:r>
              <a:rPr lang="en-US" sz="2000" b="1" dirty="0">
                <a:solidFill>
                  <a:schemeClr val="accent6">
                    <a:lumMod val="65000"/>
                  </a:schemeClr>
                </a:solidFill>
                <a:latin typeface="Proxima Nova" panose="02000506030000020004" pitchFamily="50" charset="0"/>
                <a:ea typeface="Arial"/>
                <a:cs typeface="Arial"/>
                <a:sym typeface="Arial"/>
              </a:rPr>
              <a:t>Describe the implementation of ED-based naloxone distribution</a:t>
            </a:r>
            <a:endParaRPr dirty="0">
              <a:solidFill>
                <a:schemeClr val="accent6">
                  <a:lumMod val="65000"/>
                </a:schemeClr>
              </a:solidFill>
              <a:latin typeface="Proxima Nova" panose="02000506030000020004" pitchFamily="50" charset="0"/>
            </a:endParaRPr>
          </a:p>
          <a:p>
            <a:pPr marL="257175" lvl="0" indent="-53975" algn="l" rtl="0">
              <a:lnSpc>
                <a:spcPct val="85000"/>
              </a:lnSpc>
              <a:spcBef>
                <a:spcPts val="400"/>
              </a:spcBef>
              <a:spcAft>
                <a:spcPts val="0"/>
              </a:spcAft>
              <a:buClr>
                <a:schemeClr val="lt2"/>
              </a:buClr>
              <a:buSzPts val="3200"/>
              <a:buFont typeface="Arial"/>
              <a:buNone/>
            </a:pPr>
            <a:endParaRPr sz="3200" b="1" dirty="0">
              <a:solidFill>
                <a:schemeClr val="bg2"/>
              </a:solidFill>
              <a:latin typeface="Proxima Nova" panose="02000506030000020004" pitchFamily="50" charset="0"/>
              <a:ea typeface="Arial"/>
              <a:cs typeface="Arial"/>
              <a:sym typeface="Arial"/>
            </a:endParaRPr>
          </a:p>
          <a:p>
            <a:pPr marL="257175" lvl="0" indent="-257175" algn="l" rtl="0">
              <a:lnSpc>
                <a:spcPct val="85000"/>
              </a:lnSpc>
              <a:spcBef>
                <a:spcPts val="400"/>
              </a:spcBef>
              <a:spcAft>
                <a:spcPts val="0"/>
              </a:spcAft>
              <a:buClr>
                <a:schemeClr val="lt2"/>
              </a:buClr>
              <a:buSzPts val="2000"/>
              <a:buFont typeface="Arial"/>
              <a:buChar char="•"/>
            </a:pPr>
            <a:r>
              <a:rPr lang="en-US" sz="2000" b="1" dirty="0">
                <a:solidFill>
                  <a:schemeClr val="accent6">
                    <a:lumMod val="65000"/>
                  </a:schemeClr>
                </a:solidFill>
                <a:latin typeface="Proxima Nova" panose="02000506030000020004" pitchFamily="50" charset="0"/>
                <a:ea typeface="Arial"/>
                <a:cs typeface="Arial"/>
                <a:sym typeface="Arial"/>
              </a:rPr>
              <a:t>Discuss common barriers and facilitators to implementation and sustainability</a:t>
            </a:r>
            <a:endParaRPr dirty="0">
              <a:solidFill>
                <a:schemeClr val="accent6">
                  <a:lumMod val="65000"/>
                </a:schemeClr>
              </a:solidFill>
              <a:latin typeface="Proxima Nova" panose="02000506030000020004" pitchFamily="50" charset="0"/>
            </a:endParaRPr>
          </a:p>
          <a:p>
            <a:pPr marL="257175" lvl="0" indent="-53975" algn="l" rtl="0">
              <a:lnSpc>
                <a:spcPct val="85000"/>
              </a:lnSpc>
              <a:spcBef>
                <a:spcPts val="400"/>
              </a:spcBef>
              <a:spcAft>
                <a:spcPts val="0"/>
              </a:spcAft>
              <a:buClr>
                <a:schemeClr val="lt2"/>
              </a:buClr>
              <a:buSzPts val="3200"/>
              <a:buFont typeface="Arial"/>
              <a:buNone/>
            </a:pPr>
            <a:endParaRPr sz="3200" b="1" dirty="0">
              <a:solidFill>
                <a:schemeClr val="bg2"/>
              </a:solidFill>
              <a:latin typeface="Proxima Nova" panose="02000506030000020004" pitchFamily="50" charset="0"/>
              <a:ea typeface="Arial"/>
              <a:cs typeface="Arial"/>
              <a:sym typeface="Arial"/>
            </a:endParaRPr>
          </a:p>
          <a:p>
            <a:pPr marL="257175" lvl="0" indent="-257175" algn="l" rtl="0">
              <a:lnSpc>
                <a:spcPct val="85000"/>
              </a:lnSpc>
              <a:spcBef>
                <a:spcPts val="400"/>
              </a:spcBef>
              <a:spcAft>
                <a:spcPts val="0"/>
              </a:spcAft>
              <a:buClr>
                <a:schemeClr val="lt2"/>
              </a:buClr>
              <a:buSzPts val="2000"/>
              <a:buFont typeface="Arial"/>
              <a:buChar char="•"/>
            </a:pPr>
            <a:r>
              <a:rPr lang="en-US" sz="2000" b="1" dirty="0">
                <a:solidFill>
                  <a:schemeClr val="bg2"/>
                </a:solidFill>
                <a:latin typeface="Proxima Nova" panose="02000506030000020004" pitchFamily="50" charset="0"/>
                <a:ea typeface="Arial"/>
                <a:cs typeface="Arial"/>
                <a:sym typeface="Arial"/>
              </a:rPr>
              <a:t>Identify strategies for creating scalability for program expansion</a:t>
            </a:r>
            <a:endParaRPr dirty="0">
              <a:solidFill>
                <a:schemeClr val="bg2"/>
              </a:solidFill>
              <a:latin typeface="Proxima Nova" panose="02000506030000020004" pitchFamily="50" charset="0"/>
            </a:endParaRPr>
          </a:p>
          <a:p>
            <a:pPr marL="257175" lvl="0" indent="-168275" algn="l" rtl="0">
              <a:lnSpc>
                <a:spcPct val="85000"/>
              </a:lnSpc>
              <a:spcBef>
                <a:spcPts val="400"/>
              </a:spcBef>
              <a:spcAft>
                <a:spcPts val="0"/>
              </a:spcAft>
              <a:buClr>
                <a:schemeClr val="dk1"/>
              </a:buClr>
              <a:buSzPts val="1400"/>
              <a:buNone/>
            </a:pPr>
            <a:endParaRPr sz="1400" dirty="0">
              <a:solidFill>
                <a:schemeClr val="bg2"/>
              </a:solidFill>
              <a:latin typeface="Proxima Nova" panose="02000506030000020004" pitchFamily="50" charset="0"/>
              <a:ea typeface="Arial"/>
              <a:cs typeface="Arial"/>
              <a:sym typeface="Arial"/>
            </a:endParaRPr>
          </a:p>
        </p:txBody>
      </p:sp>
      <p:pic>
        <p:nvPicPr>
          <p:cNvPr id="2" name="Google Shape;320;p9" descr="Text&#10;&#10;Description automatically generated">
            <a:extLst>
              <a:ext uri="{FF2B5EF4-FFF2-40B4-BE49-F238E27FC236}">
                <a16:creationId xmlns:a16="http://schemas.microsoft.com/office/drawing/2014/main" id="{13704625-187E-A181-9618-2C34373B6961}"/>
              </a:ext>
            </a:extLst>
          </p:cNvPr>
          <p:cNvPicPr preferRelativeResize="0"/>
          <p:nvPr/>
        </p:nvPicPr>
        <p:blipFill rotWithShape="1">
          <a:blip r:embed="rId3">
            <a:alphaModFix/>
          </a:blip>
          <a:srcRect/>
          <a:stretch/>
        </p:blipFill>
        <p:spPr>
          <a:xfrm>
            <a:off x="8198863" y="554342"/>
            <a:ext cx="729983" cy="215291"/>
          </a:xfrm>
          <a:prstGeom prst="rect">
            <a:avLst/>
          </a:prstGeom>
          <a:noFill/>
          <a:ln>
            <a:noFill/>
          </a:ln>
        </p:spPr>
      </p:pic>
    </p:spTree>
    <p:extLst>
      <p:ext uri="{BB962C8B-B14F-4D97-AF65-F5344CB8AC3E}">
        <p14:creationId xmlns:p14="http://schemas.microsoft.com/office/powerpoint/2010/main" val="241189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Google Shape;771;p43"/>
          <p:cNvGrpSpPr/>
          <p:nvPr/>
        </p:nvGrpSpPr>
        <p:grpSpPr>
          <a:xfrm>
            <a:off x="1230261" y="985601"/>
            <a:ext cx="1854521" cy="3429000"/>
            <a:chOff x="1232111" y="985602"/>
            <a:chExt cx="1854521" cy="3429000"/>
          </a:xfrm>
        </p:grpSpPr>
        <p:grpSp>
          <p:nvGrpSpPr>
            <p:cNvPr id="772" name="Google Shape;772;p43"/>
            <p:cNvGrpSpPr/>
            <p:nvPr/>
          </p:nvGrpSpPr>
          <p:grpSpPr>
            <a:xfrm>
              <a:off x="1232111" y="985602"/>
              <a:ext cx="1854521" cy="3429000"/>
              <a:chOff x="2736765" y="1761640"/>
              <a:chExt cx="2106369" cy="4264691"/>
            </a:xfrm>
          </p:grpSpPr>
          <p:sp>
            <p:nvSpPr>
              <p:cNvPr id="773" name="Google Shape;773;p43"/>
              <p:cNvSpPr/>
              <p:nvPr/>
            </p:nvSpPr>
            <p:spPr>
              <a:xfrm>
                <a:off x="2740014" y="1761640"/>
                <a:ext cx="2103120" cy="4264691"/>
              </a:xfrm>
              <a:prstGeom prst="rect">
                <a:avLst/>
              </a:prstGeom>
              <a:solidFill>
                <a:schemeClr val="accent2">
                  <a:alpha val="29803"/>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774" name="Google Shape;774;p43"/>
              <p:cNvSpPr txBox="1"/>
              <p:nvPr/>
            </p:nvSpPr>
            <p:spPr>
              <a:xfrm>
                <a:off x="2736765" y="4863534"/>
                <a:ext cx="2083759" cy="4593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People</a:t>
                </a:r>
                <a:endParaRPr sz="1800" b="0" i="1" u="none" strike="noStrike" cap="none">
                  <a:solidFill>
                    <a:srgbClr val="000000"/>
                  </a:solidFill>
                  <a:latin typeface="Calibri"/>
                  <a:ea typeface="Calibri"/>
                  <a:cs typeface="Calibri"/>
                  <a:sym typeface="Calibri"/>
                </a:endParaRPr>
              </a:p>
            </p:txBody>
          </p:sp>
        </p:grpSp>
        <p:pic>
          <p:nvPicPr>
            <p:cNvPr id="775" name="Google Shape;775;p43"/>
            <p:cNvPicPr preferRelativeResize="0"/>
            <p:nvPr/>
          </p:nvPicPr>
          <p:blipFill rotWithShape="1">
            <a:blip r:embed="rId3">
              <a:alphaModFix/>
            </a:blip>
            <a:srcRect/>
            <a:stretch/>
          </p:blipFill>
          <p:spPr>
            <a:xfrm>
              <a:off x="1446427" y="1620514"/>
              <a:ext cx="1428750" cy="1428750"/>
            </a:xfrm>
            <a:prstGeom prst="rect">
              <a:avLst/>
            </a:prstGeom>
            <a:noFill/>
            <a:ln>
              <a:noFill/>
            </a:ln>
          </p:spPr>
        </p:pic>
      </p:grpSp>
      <p:grpSp>
        <p:nvGrpSpPr>
          <p:cNvPr id="776" name="Google Shape;776;p43"/>
          <p:cNvGrpSpPr/>
          <p:nvPr/>
        </p:nvGrpSpPr>
        <p:grpSpPr>
          <a:xfrm>
            <a:off x="3628619" y="985601"/>
            <a:ext cx="1868706" cy="3429000"/>
            <a:chOff x="3628619" y="985601"/>
            <a:chExt cx="1868706" cy="3429000"/>
          </a:xfrm>
        </p:grpSpPr>
        <p:grpSp>
          <p:nvGrpSpPr>
            <p:cNvPr id="777" name="Google Shape;777;p43"/>
            <p:cNvGrpSpPr/>
            <p:nvPr/>
          </p:nvGrpSpPr>
          <p:grpSpPr>
            <a:xfrm>
              <a:off x="3628619" y="985601"/>
              <a:ext cx="1868706" cy="3429000"/>
              <a:chOff x="7142580" y="1761639"/>
              <a:chExt cx="2125765" cy="4264691"/>
            </a:xfrm>
          </p:grpSpPr>
          <p:sp>
            <p:nvSpPr>
              <p:cNvPr id="778" name="Google Shape;778;p43"/>
              <p:cNvSpPr/>
              <p:nvPr/>
            </p:nvSpPr>
            <p:spPr>
              <a:xfrm>
                <a:off x="7165225" y="1761639"/>
                <a:ext cx="2103120" cy="4264691"/>
              </a:xfrm>
              <a:prstGeom prst="rect">
                <a:avLst/>
              </a:prstGeom>
              <a:solidFill>
                <a:schemeClr val="accent2">
                  <a:alpha val="49803"/>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779" name="Google Shape;779;p43"/>
              <p:cNvSpPr txBox="1"/>
              <p:nvPr/>
            </p:nvSpPr>
            <p:spPr>
              <a:xfrm>
                <a:off x="7142580" y="4837490"/>
                <a:ext cx="2083829" cy="4593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Value</a:t>
                </a:r>
                <a:endParaRPr sz="1800" b="0" i="1" u="none" strike="noStrike" cap="none">
                  <a:solidFill>
                    <a:srgbClr val="000000"/>
                  </a:solidFill>
                  <a:latin typeface="Calibri"/>
                  <a:ea typeface="Calibri"/>
                  <a:cs typeface="Calibri"/>
                  <a:sym typeface="Calibri"/>
                </a:endParaRPr>
              </a:p>
            </p:txBody>
          </p:sp>
        </p:grpSp>
        <p:pic>
          <p:nvPicPr>
            <p:cNvPr id="780" name="Google Shape;780;p43" descr="Value Icon - Free PNG &amp; SVG 818035 - Noun Project"/>
            <p:cNvPicPr preferRelativeResize="0"/>
            <p:nvPr/>
          </p:nvPicPr>
          <p:blipFill rotWithShape="1">
            <a:blip r:embed="rId4">
              <a:alphaModFix/>
            </a:blip>
            <a:srcRect/>
            <a:stretch/>
          </p:blipFill>
          <p:spPr>
            <a:xfrm>
              <a:off x="3882470" y="1620514"/>
              <a:ext cx="1383129" cy="1383129"/>
            </a:xfrm>
            <a:prstGeom prst="rect">
              <a:avLst/>
            </a:prstGeom>
            <a:noFill/>
            <a:ln>
              <a:noFill/>
            </a:ln>
          </p:spPr>
        </p:pic>
      </p:grpSp>
      <p:grpSp>
        <p:nvGrpSpPr>
          <p:cNvPr id="781" name="Google Shape;781;p43"/>
          <p:cNvGrpSpPr/>
          <p:nvPr/>
        </p:nvGrpSpPr>
        <p:grpSpPr>
          <a:xfrm>
            <a:off x="6059219" y="985601"/>
            <a:ext cx="1848800" cy="3429000"/>
            <a:chOff x="6059219" y="985601"/>
            <a:chExt cx="1848800" cy="3429000"/>
          </a:xfrm>
        </p:grpSpPr>
        <p:grpSp>
          <p:nvGrpSpPr>
            <p:cNvPr id="782" name="Google Shape;782;p43"/>
            <p:cNvGrpSpPr/>
            <p:nvPr/>
          </p:nvGrpSpPr>
          <p:grpSpPr>
            <a:xfrm>
              <a:off x="6059219" y="985601"/>
              <a:ext cx="1848800" cy="3429000"/>
              <a:chOff x="7165225" y="1761639"/>
              <a:chExt cx="2103120" cy="4264691"/>
            </a:xfrm>
          </p:grpSpPr>
          <p:sp>
            <p:nvSpPr>
              <p:cNvPr id="783" name="Google Shape;783;p43"/>
              <p:cNvSpPr/>
              <p:nvPr/>
            </p:nvSpPr>
            <p:spPr>
              <a:xfrm>
                <a:off x="7165225" y="1761639"/>
                <a:ext cx="2103120" cy="4264691"/>
              </a:xfrm>
              <a:prstGeom prst="rect">
                <a:avLst/>
              </a:prstGeom>
              <a:solidFill>
                <a:schemeClr val="accent2">
                  <a:alpha val="69803"/>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784" name="Google Shape;784;p43"/>
              <p:cNvSpPr txBox="1"/>
              <p:nvPr/>
            </p:nvSpPr>
            <p:spPr>
              <a:xfrm>
                <a:off x="7174870" y="4863534"/>
                <a:ext cx="2083829" cy="4593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Funding</a:t>
                </a:r>
                <a:endParaRPr sz="1800" b="0" i="1" u="none" strike="noStrike" cap="none">
                  <a:solidFill>
                    <a:srgbClr val="000000"/>
                  </a:solidFill>
                  <a:latin typeface="Calibri"/>
                  <a:ea typeface="Calibri"/>
                  <a:cs typeface="Calibri"/>
                  <a:sym typeface="Calibri"/>
                </a:endParaRPr>
              </a:p>
            </p:txBody>
          </p:sp>
        </p:grpSp>
        <p:pic>
          <p:nvPicPr>
            <p:cNvPr id="785" name="Google Shape;785;p43" descr="Dollar with solid fill"/>
            <p:cNvPicPr preferRelativeResize="0"/>
            <p:nvPr/>
          </p:nvPicPr>
          <p:blipFill rotWithShape="1">
            <a:blip r:embed="rId5">
              <a:alphaModFix/>
            </a:blip>
            <a:srcRect/>
            <a:stretch/>
          </p:blipFill>
          <p:spPr>
            <a:xfrm>
              <a:off x="6127955" y="1571600"/>
              <a:ext cx="1688691" cy="1526578"/>
            </a:xfrm>
            <a:prstGeom prst="rect">
              <a:avLst/>
            </a:prstGeom>
            <a:noFill/>
            <a:ln>
              <a:noFill/>
            </a:ln>
          </p:spPr>
        </p:pic>
      </p:grpSp>
      <p:sp>
        <p:nvSpPr>
          <p:cNvPr id="788" name="Google Shape;788;p43"/>
          <p:cNvSpPr txBox="1">
            <a:spLocks noGrp="1"/>
          </p:cNvSpPr>
          <p:nvPr>
            <p:ph type="title"/>
          </p:nvPr>
        </p:nvSpPr>
        <p:spPr>
          <a:xfrm>
            <a:off x="685800" y="252953"/>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Sustaining and Scaling</a:t>
            </a:r>
            <a:endParaRPr dirty="0"/>
          </a:p>
        </p:txBody>
      </p:sp>
      <p:pic>
        <p:nvPicPr>
          <p:cNvPr id="2" name="Google Shape;320;p9" descr="Text&#10;&#10;Description automatically generated">
            <a:extLst>
              <a:ext uri="{FF2B5EF4-FFF2-40B4-BE49-F238E27FC236}">
                <a16:creationId xmlns:a16="http://schemas.microsoft.com/office/drawing/2014/main" id="{80C85AF9-85F1-8780-B136-B2F3D38B0914}"/>
              </a:ext>
            </a:extLst>
          </p:cNvPr>
          <p:cNvPicPr preferRelativeResize="0"/>
          <p:nvPr/>
        </p:nvPicPr>
        <p:blipFill rotWithShape="1">
          <a:blip r:embed="rId6">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500"/>
                                        <p:tgtEl>
                                          <p:spTgt spid="771"/>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776"/>
                                        </p:tgtEl>
                                        <p:attrNameLst>
                                          <p:attrName>style.visibility</p:attrName>
                                        </p:attrNameLst>
                                      </p:cBhvr>
                                      <p:to>
                                        <p:strVal val="visible"/>
                                      </p:to>
                                    </p:set>
                                    <p:animEffect transition="in" filter="fade">
                                      <p:cBhvr>
                                        <p:cTn id="11" dur="500"/>
                                        <p:tgtEl>
                                          <p:spTgt spid="776"/>
                                        </p:tgtEl>
                                      </p:cBhvr>
                                    </p:animEffect>
                                  </p:childTnLst>
                                </p:cTn>
                              </p:par>
                            </p:childTnLst>
                          </p:cTn>
                        </p:par>
                        <p:par>
                          <p:cTn id="12" fill="hold">
                            <p:stCondLst>
                              <p:cond delay="1000"/>
                            </p:stCondLst>
                            <p:childTnLst>
                              <p:par>
                                <p:cTn id="13" presetID="10" presetClass="entr" presetSubtype="0" fill="hold" nodeType="afterEffect">
                                  <p:stCondLst>
                                    <p:cond delay="1000"/>
                                  </p:stCondLst>
                                  <p:childTnLst>
                                    <p:set>
                                      <p:cBhvr>
                                        <p:cTn id="14" dur="1" fill="hold">
                                          <p:stCondLst>
                                            <p:cond delay="0"/>
                                          </p:stCondLst>
                                        </p:cTn>
                                        <p:tgtEl>
                                          <p:spTgt spid="781"/>
                                        </p:tgtEl>
                                        <p:attrNameLst>
                                          <p:attrName>style.visibility</p:attrName>
                                        </p:attrNameLst>
                                      </p:cBhvr>
                                      <p:to>
                                        <p:strVal val="visible"/>
                                      </p:to>
                                    </p:set>
                                    <p:animEffect transition="in" filter="fade">
                                      <p:cBhvr>
                                        <p:cTn id="15" dur="500"/>
                                        <p:tgtEl>
                                          <p:spTgt spid="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44"/>
          <p:cNvSpPr txBox="1"/>
          <p:nvPr/>
        </p:nvSpPr>
        <p:spPr>
          <a:xfrm>
            <a:off x="2122384" y="1063229"/>
            <a:ext cx="6475382" cy="2289888"/>
          </a:xfrm>
          <a:prstGeom prst="rect">
            <a:avLst/>
          </a:prstGeom>
          <a:noFill/>
          <a:ln>
            <a:noFill/>
          </a:ln>
        </p:spPr>
        <p:txBody>
          <a:bodyPr spcFirstLastPara="1" wrap="square" lIns="68575" tIns="34275" rIns="68575" bIns="34275" anchor="t" anchorCtr="0">
            <a:normAutofit/>
          </a:bodyPr>
          <a:lstStyle/>
          <a:p>
            <a:pPr marL="600075" marR="0" lvl="1" indent="-257175" algn="l" rtl="0">
              <a:lnSpc>
                <a:spcPct val="90000"/>
              </a:lnSpc>
              <a:spcBef>
                <a:spcPts val="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Invest in those that do the work</a:t>
            </a:r>
            <a:endParaRPr/>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Physicians</a:t>
            </a:r>
            <a:endParaRPr/>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Nurses</a:t>
            </a:r>
            <a:endParaRPr/>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Pharmacists</a:t>
            </a:r>
            <a:endParaRPr/>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Build a shared sense of community responsibility</a:t>
            </a:r>
            <a:endParaRPr/>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Continuous education</a:t>
            </a:r>
            <a:endParaRPr/>
          </a:p>
          <a:p>
            <a:pPr marL="600075" marR="0" lvl="1" indent="-155575" algn="l" rtl="0">
              <a:lnSpc>
                <a:spcPct val="90000"/>
              </a:lnSpc>
              <a:spcBef>
                <a:spcPts val="375"/>
              </a:spcBef>
              <a:spcAft>
                <a:spcPts val="0"/>
              </a:spcAft>
              <a:buClr>
                <a:schemeClr val="dk1"/>
              </a:buClr>
              <a:buSzPts val="1600"/>
              <a:buFont typeface="Noto Sans Symbols"/>
              <a:buNone/>
            </a:pPr>
            <a:endParaRPr sz="1600" b="0" i="0" u="none" strike="noStrike" cap="none">
              <a:solidFill>
                <a:srgbClr val="000000"/>
              </a:solidFill>
              <a:latin typeface="Arial"/>
              <a:ea typeface="Arial"/>
              <a:cs typeface="Arial"/>
              <a:sym typeface="Arial"/>
            </a:endParaRPr>
          </a:p>
        </p:txBody>
      </p:sp>
      <p:grpSp>
        <p:nvGrpSpPr>
          <p:cNvPr id="794" name="Google Shape;794;p44"/>
          <p:cNvGrpSpPr/>
          <p:nvPr/>
        </p:nvGrpSpPr>
        <p:grpSpPr>
          <a:xfrm>
            <a:off x="3682999" y="3121241"/>
            <a:ext cx="4512884" cy="1642195"/>
            <a:chOff x="2536695" y="2636274"/>
            <a:chExt cx="5501604" cy="2349924"/>
          </a:xfrm>
        </p:grpSpPr>
        <p:sp>
          <p:nvSpPr>
            <p:cNvPr id="795" name="Google Shape;795;p44"/>
            <p:cNvSpPr/>
            <p:nvPr/>
          </p:nvSpPr>
          <p:spPr>
            <a:xfrm>
              <a:off x="2536695" y="2636274"/>
              <a:ext cx="5461503" cy="2349896"/>
            </a:xfrm>
            <a:prstGeom prst="wedgeRoundRectCallout">
              <a:avLst>
                <a:gd name="adj1" fmla="val -76605"/>
                <a:gd name="adj2" fmla="val 38512"/>
                <a:gd name="adj3" fmla="val 16667"/>
              </a:avLst>
            </a:prstGeom>
            <a:noFill/>
            <a:ln w="63500" cap="flat" cmpd="sng">
              <a:solidFill>
                <a:srgbClr val="2001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6" name="Google Shape;796;p44"/>
            <p:cNvSpPr txBox="1"/>
            <p:nvPr/>
          </p:nvSpPr>
          <p:spPr>
            <a:xfrm>
              <a:off x="2576796" y="2696027"/>
              <a:ext cx="5461503" cy="22901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“In the very beginning [there was some stigma]. But </a:t>
              </a:r>
              <a:r>
                <a:rPr lang="en-US" sz="1400" b="1" i="1" u="none" strike="noStrike" cap="none">
                  <a:solidFill>
                    <a:srgbClr val="000000"/>
                  </a:solidFill>
                  <a:latin typeface="Arial"/>
                  <a:ea typeface="Arial"/>
                  <a:cs typeface="Arial"/>
                  <a:sym typeface="Arial"/>
                </a:rPr>
                <a:t>once we got started, I believe all the staff members have been right on board</a:t>
              </a:r>
              <a:r>
                <a:rPr lang="en-US" sz="1400" b="0" i="1" u="none" strike="noStrike" cap="none">
                  <a:solidFill>
                    <a:srgbClr val="000000"/>
                  </a:solidFill>
                  <a:latin typeface="Arial"/>
                  <a:ea typeface="Arial"/>
                  <a:cs typeface="Arial"/>
                  <a:sym typeface="Arial"/>
                </a:rPr>
                <a:t>. I haven’t heard any negativity. I haven’t heard anything about ‘this is not a great program.’ Actually, I’ve heard great things about it, so I think it’s been working well.”</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r>
                <a:rPr lang="en-US" sz="1400" b="1" i="0" u="none" strike="noStrike" cap="none">
                  <a:solidFill>
                    <a:srgbClr val="000000"/>
                  </a:solidFill>
                  <a:latin typeface="Arial"/>
                  <a:ea typeface="Arial"/>
                  <a:cs typeface="Arial"/>
                  <a:sym typeface="Arial"/>
                </a:rPr>
                <a:t>- ED Nurse Educator</a:t>
              </a:r>
              <a:endParaRPr/>
            </a:p>
          </p:txBody>
        </p:sp>
      </p:grpSp>
      <p:grpSp>
        <p:nvGrpSpPr>
          <p:cNvPr id="799" name="Google Shape;799;p44"/>
          <p:cNvGrpSpPr/>
          <p:nvPr/>
        </p:nvGrpSpPr>
        <p:grpSpPr>
          <a:xfrm>
            <a:off x="403876" y="1130642"/>
            <a:ext cx="1479041" cy="2743200"/>
            <a:chOff x="403876" y="1130642"/>
            <a:chExt cx="1479041" cy="2743200"/>
          </a:xfrm>
        </p:grpSpPr>
        <p:sp>
          <p:nvSpPr>
            <p:cNvPr id="800" name="Google Shape;800;p44"/>
            <p:cNvSpPr/>
            <p:nvPr/>
          </p:nvSpPr>
          <p:spPr>
            <a:xfrm>
              <a:off x="403876" y="1130642"/>
              <a:ext cx="1479041" cy="2743200"/>
            </a:xfrm>
            <a:prstGeom prst="rect">
              <a:avLst/>
            </a:prstGeom>
            <a:solidFill>
              <a:schemeClr val="accent2">
                <a:alpha val="29803"/>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pic>
          <p:nvPicPr>
            <p:cNvPr id="801" name="Google Shape;801;p44"/>
            <p:cNvPicPr preferRelativeResize="0"/>
            <p:nvPr/>
          </p:nvPicPr>
          <p:blipFill rotWithShape="1">
            <a:blip r:embed="rId3">
              <a:alphaModFix/>
            </a:blip>
            <a:srcRect/>
            <a:stretch/>
          </p:blipFill>
          <p:spPr>
            <a:xfrm>
              <a:off x="607507" y="1966353"/>
              <a:ext cx="1071777" cy="1071777"/>
            </a:xfrm>
            <a:prstGeom prst="rect">
              <a:avLst/>
            </a:prstGeom>
            <a:noFill/>
            <a:ln>
              <a:noFill/>
            </a:ln>
          </p:spPr>
        </p:pic>
      </p:grpSp>
      <p:sp>
        <p:nvSpPr>
          <p:cNvPr id="802" name="Google Shape;802;p44"/>
          <p:cNvSpPr txBox="1">
            <a:spLocks noGrp="1"/>
          </p:cNvSpPr>
          <p:nvPr>
            <p:ph type="title"/>
          </p:nvPr>
        </p:nvSpPr>
        <p:spPr>
          <a:xfrm>
            <a:off x="685800" y="227517"/>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People</a:t>
            </a:r>
            <a:endParaRPr dirty="0"/>
          </a:p>
        </p:txBody>
      </p:sp>
      <p:pic>
        <p:nvPicPr>
          <p:cNvPr id="2" name="Google Shape;320;p9" descr="Text&#10;&#10;Description automatically generated">
            <a:extLst>
              <a:ext uri="{FF2B5EF4-FFF2-40B4-BE49-F238E27FC236}">
                <a16:creationId xmlns:a16="http://schemas.microsoft.com/office/drawing/2014/main" id="{59FA2ABA-1227-7C10-226B-158338F495C1}"/>
              </a:ext>
            </a:extLst>
          </p:cNvPr>
          <p:cNvPicPr preferRelativeResize="0"/>
          <p:nvPr/>
        </p:nvPicPr>
        <p:blipFill rotWithShape="1">
          <a:blip r:embed="rId4">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9"/>
                                        </p:tgtEl>
                                        <p:attrNameLst>
                                          <p:attrName>style.visibility</p:attrName>
                                        </p:attrNameLst>
                                      </p:cBhvr>
                                      <p:to>
                                        <p:strVal val="visible"/>
                                      </p:to>
                                    </p:set>
                                    <p:animEffect transition="in" filter="fade">
                                      <p:cBhvr>
                                        <p:cTn id="7" dur="500"/>
                                        <p:tgtEl>
                                          <p:spTgt spid="799"/>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793">
                                            <p:txEl>
                                              <p:pRg st="0" end="0"/>
                                            </p:txEl>
                                          </p:spTgt>
                                        </p:tgtEl>
                                        <p:attrNameLst>
                                          <p:attrName>style.visibility</p:attrName>
                                        </p:attrNameLst>
                                      </p:cBhvr>
                                      <p:to>
                                        <p:strVal val="visible"/>
                                      </p:to>
                                    </p:set>
                                    <p:animEffect transition="in" filter="fade">
                                      <p:cBhvr>
                                        <p:cTn id="11" dur="500"/>
                                        <p:tgtEl>
                                          <p:spTgt spid="793">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793">
                                            <p:txEl>
                                              <p:pRg st="1" end="1"/>
                                            </p:txEl>
                                          </p:spTgt>
                                        </p:tgtEl>
                                        <p:attrNameLst>
                                          <p:attrName>style.visibility</p:attrName>
                                        </p:attrNameLst>
                                      </p:cBhvr>
                                      <p:to>
                                        <p:strVal val="visible"/>
                                      </p:to>
                                    </p:set>
                                    <p:animEffect transition="in" filter="fade">
                                      <p:cBhvr>
                                        <p:cTn id="15" dur="500"/>
                                        <p:tgtEl>
                                          <p:spTgt spid="793">
                                            <p:txEl>
                                              <p:pRg st="1" end="1"/>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793">
                                            <p:txEl>
                                              <p:pRg st="2" end="2"/>
                                            </p:txEl>
                                          </p:spTgt>
                                        </p:tgtEl>
                                        <p:attrNameLst>
                                          <p:attrName>style.visibility</p:attrName>
                                        </p:attrNameLst>
                                      </p:cBhvr>
                                      <p:to>
                                        <p:strVal val="visible"/>
                                      </p:to>
                                    </p:set>
                                    <p:animEffect transition="in" filter="fade">
                                      <p:cBhvr>
                                        <p:cTn id="18" dur="500"/>
                                        <p:tgtEl>
                                          <p:spTgt spid="793">
                                            <p:txEl>
                                              <p:pRg st="2" end="2"/>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793">
                                            <p:txEl>
                                              <p:pRg st="3" end="3"/>
                                            </p:txEl>
                                          </p:spTgt>
                                        </p:tgtEl>
                                        <p:attrNameLst>
                                          <p:attrName>style.visibility</p:attrName>
                                        </p:attrNameLst>
                                      </p:cBhvr>
                                      <p:to>
                                        <p:strVal val="visible"/>
                                      </p:to>
                                    </p:set>
                                    <p:animEffect transition="in" filter="fade">
                                      <p:cBhvr>
                                        <p:cTn id="21" dur="500"/>
                                        <p:tgtEl>
                                          <p:spTgt spid="793">
                                            <p:txEl>
                                              <p:pRg st="3" end="3"/>
                                            </p:txEl>
                                          </p:spTgt>
                                        </p:tgtEl>
                                      </p:cBhvr>
                                    </p:animEffect>
                                  </p:childTnLst>
                                </p:cTn>
                              </p:par>
                            </p:childTnLst>
                          </p:cTn>
                        </p:par>
                        <p:par>
                          <p:cTn id="22" fill="hold">
                            <p:stCondLst>
                              <p:cond delay="2500"/>
                            </p:stCondLst>
                            <p:childTnLst>
                              <p:par>
                                <p:cTn id="23" presetID="10" presetClass="entr" presetSubtype="0" fill="hold" nodeType="afterEffect">
                                  <p:stCondLst>
                                    <p:cond delay="500"/>
                                  </p:stCondLst>
                                  <p:childTnLst>
                                    <p:set>
                                      <p:cBhvr>
                                        <p:cTn id="24" dur="1" fill="hold">
                                          <p:stCondLst>
                                            <p:cond delay="0"/>
                                          </p:stCondLst>
                                        </p:cTn>
                                        <p:tgtEl>
                                          <p:spTgt spid="793">
                                            <p:txEl>
                                              <p:pRg st="5" end="5"/>
                                            </p:txEl>
                                          </p:spTgt>
                                        </p:tgtEl>
                                        <p:attrNameLst>
                                          <p:attrName>style.visibility</p:attrName>
                                        </p:attrNameLst>
                                      </p:cBhvr>
                                      <p:to>
                                        <p:strVal val="visible"/>
                                      </p:to>
                                    </p:set>
                                    <p:animEffect transition="in" filter="fade">
                                      <p:cBhvr>
                                        <p:cTn id="25" dur="500"/>
                                        <p:tgtEl>
                                          <p:spTgt spid="793">
                                            <p:txEl>
                                              <p:pRg st="5" end="5"/>
                                            </p:txEl>
                                          </p:spTgt>
                                        </p:tgtEl>
                                      </p:cBhvr>
                                    </p:animEffect>
                                  </p:childTnLst>
                                </p:cTn>
                              </p:par>
                            </p:childTnLst>
                          </p:cTn>
                        </p:par>
                        <p:par>
                          <p:cTn id="26" fill="hold">
                            <p:stCondLst>
                              <p:cond delay="3500"/>
                            </p:stCondLst>
                            <p:childTnLst>
                              <p:par>
                                <p:cTn id="27" presetID="10" presetClass="entr" presetSubtype="0" fill="hold" nodeType="afterEffect">
                                  <p:stCondLst>
                                    <p:cond delay="500"/>
                                  </p:stCondLst>
                                  <p:childTnLst>
                                    <p:set>
                                      <p:cBhvr>
                                        <p:cTn id="28" dur="1" fill="hold">
                                          <p:stCondLst>
                                            <p:cond delay="0"/>
                                          </p:stCondLst>
                                        </p:cTn>
                                        <p:tgtEl>
                                          <p:spTgt spid="793">
                                            <p:txEl>
                                              <p:pRg st="7" end="7"/>
                                            </p:txEl>
                                          </p:spTgt>
                                        </p:tgtEl>
                                        <p:attrNameLst>
                                          <p:attrName>style.visibility</p:attrName>
                                        </p:attrNameLst>
                                      </p:cBhvr>
                                      <p:to>
                                        <p:strVal val="visible"/>
                                      </p:to>
                                    </p:set>
                                    <p:animEffect transition="in" filter="fade">
                                      <p:cBhvr>
                                        <p:cTn id="29" dur="500"/>
                                        <p:tgtEl>
                                          <p:spTgt spid="793">
                                            <p:txEl>
                                              <p:pRg st="7" end="7"/>
                                            </p:txEl>
                                          </p:spTgt>
                                        </p:tgtEl>
                                      </p:cBhvr>
                                    </p:animEffect>
                                  </p:childTnLst>
                                </p:cTn>
                              </p:par>
                            </p:childTnLst>
                          </p:cTn>
                        </p:par>
                        <p:par>
                          <p:cTn id="30" fill="hold">
                            <p:stCondLst>
                              <p:cond delay="4500"/>
                            </p:stCondLst>
                            <p:childTnLst>
                              <p:par>
                                <p:cTn id="31" presetID="42" presetClass="entr" presetSubtype="0" fill="hold" nodeType="afterEffect">
                                  <p:stCondLst>
                                    <p:cond delay="1000"/>
                                  </p:stCondLst>
                                  <p:childTnLst>
                                    <p:set>
                                      <p:cBhvr>
                                        <p:cTn id="32" dur="1" fill="hold">
                                          <p:stCondLst>
                                            <p:cond delay="0"/>
                                          </p:stCondLst>
                                        </p:cTn>
                                        <p:tgtEl>
                                          <p:spTgt spid="794"/>
                                        </p:tgtEl>
                                        <p:attrNameLst>
                                          <p:attrName>style.visibility</p:attrName>
                                        </p:attrNameLst>
                                      </p:cBhvr>
                                      <p:to>
                                        <p:strVal val="visible"/>
                                      </p:to>
                                    </p:set>
                                    <p:animEffect transition="in" filter="fade">
                                      <p:cBhvr>
                                        <p:cTn id="33" dur="1000"/>
                                        <p:tgtEl>
                                          <p:spTgt spid="794"/>
                                        </p:tgtEl>
                                      </p:cBhvr>
                                    </p:animEffect>
                                    <p:anim calcmode="lin" valueType="num">
                                      <p:cBhvr>
                                        <p:cTn id="34" dur="1000" fill="hold"/>
                                        <p:tgtEl>
                                          <p:spTgt spid="794"/>
                                        </p:tgtEl>
                                        <p:attrNameLst>
                                          <p:attrName>ppt_x</p:attrName>
                                        </p:attrNameLst>
                                      </p:cBhvr>
                                      <p:tavLst>
                                        <p:tav tm="0">
                                          <p:val>
                                            <p:strVal val="#ppt_x"/>
                                          </p:val>
                                        </p:tav>
                                        <p:tav tm="100000">
                                          <p:val>
                                            <p:strVal val="#ppt_x"/>
                                          </p:val>
                                        </p:tav>
                                      </p:tavLst>
                                    </p:anim>
                                    <p:anim calcmode="lin" valueType="num">
                                      <p:cBhvr>
                                        <p:cTn id="35" dur="1000" fill="hold"/>
                                        <p:tgtEl>
                                          <p:spTgt spid="7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pSp>
        <p:nvGrpSpPr>
          <p:cNvPr id="807" name="Google Shape;807;p45"/>
          <p:cNvGrpSpPr/>
          <p:nvPr/>
        </p:nvGrpSpPr>
        <p:grpSpPr>
          <a:xfrm>
            <a:off x="395916" y="1200150"/>
            <a:ext cx="1479039" cy="2743200"/>
            <a:chOff x="4864701" y="1314134"/>
            <a:chExt cx="2465065" cy="4572000"/>
          </a:xfrm>
        </p:grpSpPr>
        <p:sp>
          <p:nvSpPr>
            <p:cNvPr id="808" name="Google Shape;808;p45"/>
            <p:cNvSpPr/>
            <p:nvPr/>
          </p:nvSpPr>
          <p:spPr>
            <a:xfrm>
              <a:off x="4864701" y="1314134"/>
              <a:ext cx="2465065" cy="4572000"/>
            </a:xfrm>
            <a:prstGeom prst="rect">
              <a:avLst/>
            </a:prstGeom>
            <a:solidFill>
              <a:schemeClr val="accent2">
                <a:alpha val="49803"/>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pic>
          <p:nvPicPr>
            <p:cNvPr id="809" name="Google Shape;809;p45" descr="Value Icon - Free PNG &amp; SVG 818035 - Noun Project"/>
            <p:cNvPicPr preferRelativeResize="0"/>
            <p:nvPr/>
          </p:nvPicPr>
          <p:blipFill rotWithShape="1">
            <a:blip r:embed="rId3">
              <a:alphaModFix/>
            </a:blip>
            <a:srcRect/>
            <a:stretch/>
          </p:blipFill>
          <p:spPr>
            <a:xfrm>
              <a:off x="5144733" y="2647634"/>
              <a:ext cx="1905000" cy="1905000"/>
            </a:xfrm>
            <a:prstGeom prst="rect">
              <a:avLst/>
            </a:prstGeom>
            <a:noFill/>
            <a:ln>
              <a:noFill/>
            </a:ln>
          </p:spPr>
        </p:pic>
      </p:grpSp>
      <p:sp>
        <p:nvSpPr>
          <p:cNvPr id="810" name="Google Shape;810;p45"/>
          <p:cNvSpPr txBox="1"/>
          <p:nvPr/>
        </p:nvSpPr>
        <p:spPr>
          <a:xfrm>
            <a:off x="2122384" y="1027307"/>
            <a:ext cx="6627888" cy="338554"/>
          </a:xfrm>
          <a:prstGeom prst="rect">
            <a:avLst/>
          </a:prstGeom>
          <a:solidFill>
            <a:srgbClr val="7F7F7F">
              <a:alpha val="1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Embedding naloxone in ED culture + community</a:t>
            </a:r>
            <a:endParaRPr/>
          </a:p>
        </p:txBody>
      </p:sp>
      <p:sp>
        <p:nvSpPr>
          <p:cNvPr id="811" name="Google Shape;811;p45"/>
          <p:cNvSpPr txBox="1"/>
          <p:nvPr/>
        </p:nvSpPr>
        <p:spPr>
          <a:xfrm>
            <a:off x="2122384" y="1552794"/>
            <a:ext cx="6742216" cy="2887737"/>
          </a:xfrm>
          <a:prstGeom prst="rect">
            <a:avLst/>
          </a:prstGeom>
          <a:noFill/>
          <a:ln>
            <a:noFill/>
          </a:ln>
        </p:spPr>
        <p:txBody>
          <a:bodyPr spcFirstLastPara="1" wrap="square" lIns="68575" tIns="34275" rIns="68575" bIns="34275" anchor="t" anchorCtr="0">
            <a:normAutofit/>
          </a:bodyPr>
          <a:lstStyle/>
          <a:p>
            <a:pPr marL="600075" marR="0" lvl="1" indent="-257175" algn="l" rtl="0">
              <a:lnSpc>
                <a:spcPct val="90000"/>
              </a:lnSpc>
              <a:spcBef>
                <a:spcPts val="0"/>
              </a:spcBef>
              <a:spcAft>
                <a:spcPts val="0"/>
              </a:spcAft>
              <a:buClr>
                <a:srgbClr val="000000"/>
              </a:buClr>
              <a:buSzPts val="1600"/>
              <a:buFont typeface="Noto Sans Symbols"/>
              <a:buChar char="✔"/>
            </a:pPr>
            <a:r>
              <a:rPr lang="en-US" sz="1600" b="0" i="0" u="none" strike="noStrike" cap="none" dirty="0">
                <a:solidFill>
                  <a:srgbClr val="000000"/>
                </a:solidFill>
                <a:latin typeface="Arial"/>
                <a:ea typeface="Arial"/>
                <a:cs typeface="Arial"/>
                <a:sym typeface="Arial"/>
              </a:rPr>
              <a:t>Communication:</a:t>
            </a:r>
            <a:endParaRPr dirty="0"/>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dirty="0">
                <a:solidFill>
                  <a:srgbClr val="000000"/>
                </a:solidFill>
                <a:latin typeface="Arial"/>
                <a:ea typeface="Arial"/>
                <a:cs typeface="Arial"/>
                <a:sym typeface="Arial"/>
              </a:rPr>
              <a:t>Telling the story of success consistently inside and outside the unit</a:t>
            </a:r>
            <a:endParaRPr dirty="0"/>
          </a:p>
          <a:p>
            <a:pPr marL="600075" marR="0" lvl="1" indent="-155575" algn="l" rtl="0">
              <a:lnSpc>
                <a:spcPct val="90000"/>
              </a:lnSpc>
              <a:spcBef>
                <a:spcPts val="375"/>
              </a:spcBef>
              <a:spcAft>
                <a:spcPts val="0"/>
              </a:spcAft>
              <a:buClr>
                <a:schemeClr val="dk1"/>
              </a:buClr>
              <a:buSzPts val="1600"/>
              <a:buFont typeface="Noto Sans Symbols"/>
              <a:buNone/>
            </a:pPr>
            <a:endParaRPr sz="1600" b="0" i="0" u="none" strike="noStrike" cap="none" dirty="0">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dirty="0">
                <a:solidFill>
                  <a:srgbClr val="000000"/>
                </a:solidFill>
                <a:latin typeface="Arial"/>
                <a:ea typeface="Arial"/>
                <a:cs typeface="Arial"/>
                <a:sym typeface="Arial"/>
              </a:rPr>
              <a:t>Maintain process </a:t>
            </a:r>
            <a:endParaRPr dirty="0"/>
          </a:p>
          <a:p>
            <a:pPr marL="600075" marR="0" lvl="1" indent="-155575" algn="l" rtl="0">
              <a:lnSpc>
                <a:spcPct val="90000"/>
              </a:lnSpc>
              <a:spcBef>
                <a:spcPts val="375"/>
              </a:spcBef>
              <a:spcAft>
                <a:spcPts val="0"/>
              </a:spcAft>
              <a:buClr>
                <a:schemeClr val="dk1"/>
              </a:buClr>
              <a:buSzPts val="1600"/>
              <a:buFont typeface="Noto Sans Symbols"/>
              <a:buNone/>
            </a:pPr>
            <a:endParaRPr sz="1600" b="0" i="0" u="none" strike="noStrike" cap="none" dirty="0">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dirty="0">
                <a:solidFill>
                  <a:srgbClr val="000000"/>
                </a:solidFill>
                <a:latin typeface="Arial"/>
                <a:ea typeface="Arial"/>
                <a:cs typeface="Arial"/>
                <a:sym typeface="Arial"/>
              </a:rPr>
              <a:t>Reinforce feedback loops</a:t>
            </a:r>
            <a:endParaRPr dirty="0"/>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dirty="0">
                <a:solidFill>
                  <a:srgbClr val="000000"/>
                </a:solidFill>
                <a:latin typeface="Arial"/>
                <a:ea typeface="Arial"/>
                <a:cs typeface="Arial"/>
                <a:sym typeface="Arial"/>
              </a:rPr>
              <a:t>Measurement and reporting</a:t>
            </a:r>
            <a:endParaRPr dirty="0"/>
          </a:p>
          <a:p>
            <a:pPr marL="257175" marR="0" lvl="0" indent="-155575" algn="l" rtl="0">
              <a:lnSpc>
                <a:spcPct val="90000"/>
              </a:lnSpc>
              <a:spcBef>
                <a:spcPts val="750"/>
              </a:spcBef>
              <a:spcAft>
                <a:spcPts val="0"/>
              </a:spcAft>
              <a:buClr>
                <a:schemeClr val="dk1"/>
              </a:buClr>
              <a:buSzPts val="1600"/>
              <a:buFont typeface="Arial"/>
              <a:buNone/>
            </a:pPr>
            <a:endParaRPr sz="1600" b="0" i="0" u="none" strike="noStrike" cap="none" dirty="0">
              <a:solidFill>
                <a:srgbClr val="000000"/>
              </a:solidFill>
              <a:latin typeface="Arial"/>
              <a:ea typeface="Arial"/>
              <a:cs typeface="Arial"/>
              <a:sym typeface="Arial"/>
            </a:endParaRPr>
          </a:p>
        </p:txBody>
      </p:sp>
      <p:sp>
        <p:nvSpPr>
          <p:cNvPr id="814" name="Google Shape;814;p45"/>
          <p:cNvSpPr txBox="1">
            <a:spLocks noGrp="1"/>
          </p:cNvSpPr>
          <p:nvPr>
            <p:ph type="title"/>
          </p:nvPr>
        </p:nvSpPr>
        <p:spPr>
          <a:xfrm>
            <a:off x="754957" y="288136"/>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Value</a:t>
            </a:r>
            <a:endParaRPr dirty="0"/>
          </a:p>
        </p:txBody>
      </p:sp>
      <p:pic>
        <p:nvPicPr>
          <p:cNvPr id="2" name="Google Shape;320;p9" descr="Text&#10;&#10;Description automatically generated">
            <a:extLst>
              <a:ext uri="{FF2B5EF4-FFF2-40B4-BE49-F238E27FC236}">
                <a16:creationId xmlns:a16="http://schemas.microsoft.com/office/drawing/2014/main" id="{8445C371-300D-18A2-DFA3-61FB5205E31A}"/>
              </a:ext>
            </a:extLst>
          </p:cNvPr>
          <p:cNvPicPr preferRelativeResize="0"/>
          <p:nvPr/>
        </p:nvPicPr>
        <p:blipFill rotWithShape="1">
          <a:blip r:embed="rId4">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7"/>
                                        </p:tgtEl>
                                        <p:attrNameLst>
                                          <p:attrName>style.visibility</p:attrName>
                                        </p:attrNameLst>
                                      </p:cBhvr>
                                      <p:to>
                                        <p:strVal val="visible"/>
                                      </p:to>
                                    </p:set>
                                    <p:animEffect transition="in" filter="fade">
                                      <p:cBhvr>
                                        <p:cTn id="7" dur="500"/>
                                        <p:tgtEl>
                                          <p:spTgt spid="807"/>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10"/>
                                        </p:tgtEl>
                                        <p:attrNameLst>
                                          <p:attrName>style.visibility</p:attrName>
                                        </p:attrNameLst>
                                      </p:cBhvr>
                                      <p:to>
                                        <p:strVal val="visible"/>
                                      </p:to>
                                    </p:set>
                                    <p:animEffect transition="in" filter="fade">
                                      <p:cBhvr>
                                        <p:cTn id="11" dur="500"/>
                                        <p:tgtEl>
                                          <p:spTgt spid="810"/>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811">
                                            <p:txEl>
                                              <p:pRg st="0" end="0"/>
                                            </p:txEl>
                                          </p:spTgt>
                                        </p:tgtEl>
                                        <p:attrNameLst>
                                          <p:attrName>style.visibility</p:attrName>
                                        </p:attrNameLst>
                                      </p:cBhvr>
                                      <p:to>
                                        <p:strVal val="visible"/>
                                      </p:to>
                                    </p:set>
                                    <p:animEffect transition="in" filter="fade">
                                      <p:cBhvr>
                                        <p:cTn id="15" dur="500"/>
                                        <p:tgtEl>
                                          <p:spTgt spid="811">
                                            <p:txEl>
                                              <p:pRg st="0" end="0"/>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811">
                                            <p:txEl>
                                              <p:pRg st="1" end="1"/>
                                            </p:txEl>
                                          </p:spTgt>
                                        </p:tgtEl>
                                        <p:attrNameLst>
                                          <p:attrName>style.visibility</p:attrName>
                                        </p:attrNameLst>
                                      </p:cBhvr>
                                      <p:to>
                                        <p:strVal val="visible"/>
                                      </p:to>
                                    </p:set>
                                    <p:animEffect transition="in" filter="fade">
                                      <p:cBhvr>
                                        <p:cTn id="19" dur="500"/>
                                        <p:tgtEl>
                                          <p:spTgt spid="811">
                                            <p:txEl>
                                              <p:pRg st="1" end="1"/>
                                            </p:txEl>
                                          </p:spTgt>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811">
                                            <p:txEl>
                                              <p:pRg st="3" end="3"/>
                                            </p:txEl>
                                          </p:spTgt>
                                        </p:tgtEl>
                                        <p:attrNameLst>
                                          <p:attrName>style.visibility</p:attrName>
                                        </p:attrNameLst>
                                      </p:cBhvr>
                                      <p:to>
                                        <p:strVal val="visible"/>
                                      </p:to>
                                    </p:set>
                                    <p:animEffect transition="in" filter="fade">
                                      <p:cBhvr>
                                        <p:cTn id="23" dur="500"/>
                                        <p:tgtEl>
                                          <p:spTgt spid="811">
                                            <p:txEl>
                                              <p:pRg st="3" end="3"/>
                                            </p:txEl>
                                          </p:spTgt>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811">
                                            <p:txEl>
                                              <p:pRg st="5" end="5"/>
                                            </p:txEl>
                                          </p:spTgt>
                                        </p:tgtEl>
                                        <p:attrNameLst>
                                          <p:attrName>style.visibility</p:attrName>
                                        </p:attrNameLst>
                                      </p:cBhvr>
                                      <p:to>
                                        <p:strVal val="visible"/>
                                      </p:to>
                                    </p:set>
                                    <p:animEffect transition="in" filter="fade">
                                      <p:cBhvr>
                                        <p:cTn id="27" dur="500"/>
                                        <p:tgtEl>
                                          <p:spTgt spid="811">
                                            <p:txEl>
                                              <p:pRg st="5" end="5"/>
                                            </p:txEl>
                                          </p:spTgt>
                                        </p:tgtEl>
                                      </p:cBhvr>
                                    </p:animEffect>
                                  </p:childTnLst>
                                </p:cTn>
                              </p:par>
                            </p:childTnLst>
                          </p:cTn>
                        </p:par>
                        <p:par>
                          <p:cTn id="28" fill="hold">
                            <p:stCondLst>
                              <p:cond delay="5500"/>
                            </p:stCondLst>
                            <p:childTnLst>
                              <p:par>
                                <p:cTn id="29" presetID="10" presetClass="entr" presetSubtype="0" fill="hold" nodeType="afterEffect">
                                  <p:stCondLst>
                                    <p:cond delay="500"/>
                                  </p:stCondLst>
                                  <p:childTnLst>
                                    <p:set>
                                      <p:cBhvr>
                                        <p:cTn id="30" dur="1" fill="hold">
                                          <p:stCondLst>
                                            <p:cond delay="0"/>
                                          </p:stCondLst>
                                        </p:cTn>
                                        <p:tgtEl>
                                          <p:spTgt spid="811">
                                            <p:txEl>
                                              <p:pRg st="6" end="6"/>
                                            </p:txEl>
                                          </p:spTgt>
                                        </p:tgtEl>
                                        <p:attrNameLst>
                                          <p:attrName>style.visibility</p:attrName>
                                        </p:attrNameLst>
                                      </p:cBhvr>
                                      <p:to>
                                        <p:strVal val="visible"/>
                                      </p:to>
                                    </p:set>
                                    <p:animEffect transition="in" filter="fade">
                                      <p:cBhvr>
                                        <p:cTn id="31" dur="500"/>
                                        <p:tgtEl>
                                          <p:spTgt spid="8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46"/>
          <p:cNvSpPr txBox="1"/>
          <p:nvPr/>
        </p:nvSpPr>
        <p:spPr>
          <a:xfrm>
            <a:off x="2122384" y="1022361"/>
            <a:ext cx="6475382" cy="2289888"/>
          </a:xfrm>
          <a:prstGeom prst="rect">
            <a:avLst/>
          </a:prstGeom>
          <a:noFill/>
          <a:ln>
            <a:noFill/>
          </a:ln>
        </p:spPr>
        <p:txBody>
          <a:bodyPr spcFirstLastPara="1" wrap="square" lIns="68575" tIns="34275" rIns="68575" bIns="34275" anchor="t" anchorCtr="0">
            <a:normAutofit/>
          </a:bodyPr>
          <a:lstStyle/>
          <a:p>
            <a:pPr marL="600075" marR="0" lvl="1" indent="-257175" algn="l" rtl="0">
              <a:lnSpc>
                <a:spcPct val="90000"/>
              </a:lnSpc>
              <a:spcBef>
                <a:spcPts val="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Naloxone, naloxone, naloxone!</a:t>
            </a:r>
            <a:endParaRPr/>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EDs serve uninsured, underinsured</a:t>
            </a:r>
            <a:endParaRPr/>
          </a:p>
          <a:p>
            <a:pPr marL="600075" marR="0" lvl="1" indent="-238125" algn="l" rtl="0">
              <a:lnSpc>
                <a:spcPct val="90000"/>
              </a:lnSpc>
              <a:spcBef>
                <a:spcPts val="375"/>
              </a:spcBef>
              <a:spcAft>
                <a:spcPts val="0"/>
              </a:spcAft>
              <a:buClr>
                <a:schemeClr val="dk1"/>
              </a:buClr>
              <a:buSzPts val="300"/>
              <a:buFont typeface="Noto Sans Symbols"/>
              <a:buNone/>
            </a:pPr>
            <a:endParaRPr sz="300" b="0" i="0" u="none" strike="noStrike" cap="none">
              <a:solidFill>
                <a:srgbClr val="000000"/>
              </a:solidFill>
              <a:latin typeface="Arial"/>
              <a:ea typeface="Arial"/>
              <a:cs typeface="Arial"/>
              <a:sym typeface="Arial"/>
            </a:endParaRPr>
          </a:p>
          <a:p>
            <a:pPr marL="600075" marR="0" lvl="1" indent="-257175" algn="l" rtl="0">
              <a:lnSpc>
                <a:spcPct val="90000"/>
              </a:lnSpc>
              <a:spcBef>
                <a:spcPts val="375"/>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Potential models of funding:</a:t>
            </a:r>
            <a:endParaRPr/>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State</a:t>
            </a:r>
            <a:endParaRPr/>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Community</a:t>
            </a:r>
            <a:endParaRPr/>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Hospital</a:t>
            </a:r>
            <a:endParaRPr/>
          </a:p>
          <a:p>
            <a:pPr marL="942975" marR="0" lvl="2" indent="-257175" algn="l" rtl="0">
              <a:lnSpc>
                <a:spcPct val="90000"/>
              </a:lnSpc>
              <a:spcBef>
                <a:spcPts val="375"/>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Payer</a:t>
            </a:r>
            <a:endParaRPr/>
          </a:p>
          <a:p>
            <a:pPr marL="600075" marR="0" lvl="1" indent="-155575" algn="l" rtl="0">
              <a:lnSpc>
                <a:spcPct val="90000"/>
              </a:lnSpc>
              <a:spcBef>
                <a:spcPts val="375"/>
              </a:spcBef>
              <a:spcAft>
                <a:spcPts val="0"/>
              </a:spcAft>
              <a:buClr>
                <a:schemeClr val="dk1"/>
              </a:buClr>
              <a:buSzPts val="1600"/>
              <a:buFont typeface="Noto Sans Symbols"/>
              <a:buNone/>
            </a:pPr>
            <a:endParaRPr sz="1600" b="0" i="0" u="none" strike="noStrike" cap="none">
              <a:solidFill>
                <a:srgbClr val="000000"/>
              </a:solidFill>
              <a:latin typeface="Arial"/>
              <a:ea typeface="Arial"/>
              <a:cs typeface="Arial"/>
              <a:sym typeface="Arial"/>
            </a:endParaRPr>
          </a:p>
        </p:txBody>
      </p:sp>
      <p:grpSp>
        <p:nvGrpSpPr>
          <p:cNvPr id="820" name="Google Shape;820;p46"/>
          <p:cNvGrpSpPr/>
          <p:nvPr/>
        </p:nvGrpSpPr>
        <p:grpSpPr>
          <a:xfrm>
            <a:off x="2224840" y="3448752"/>
            <a:ext cx="3365581" cy="1057188"/>
            <a:chOff x="3841891" y="2636276"/>
            <a:chExt cx="4188666" cy="1512782"/>
          </a:xfrm>
        </p:grpSpPr>
        <p:sp>
          <p:nvSpPr>
            <p:cNvPr id="821" name="Google Shape;821;p46"/>
            <p:cNvSpPr/>
            <p:nvPr/>
          </p:nvSpPr>
          <p:spPr>
            <a:xfrm>
              <a:off x="3841891" y="2636276"/>
              <a:ext cx="4156306" cy="1512782"/>
            </a:xfrm>
            <a:prstGeom prst="wedgeRoundRectCallout">
              <a:avLst>
                <a:gd name="adj1" fmla="val 45484"/>
                <a:gd name="adj2" fmla="val 80267"/>
                <a:gd name="adj3" fmla="val 16667"/>
              </a:avLst>
            </a:prstGeom>
            <a:noFill/>
            <a:ln w="63500" cap="flat" cmpd="sng">
              <a:solidFill>
                <a:srgbClr val="2001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2" name="Google Shape;822;p46"/>
            <p:cNvSpPr txBox="1"/>
            <p:nvPr/>
          </p:nvSpPr>
          <p:spPr>
            <a:xfrm>
              <a:off x="3930960" y="2696027"/>
              <a:ext cx="4099597" cy="1365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“I think it’s really going to be down to, </a:t>
              </a:r>
              <a:r>
                <a:rPr lang="en-US" sz="1400" b="1" i="1" u="none" strike="noStrike" cap="none">
                  <a:solidFill>
                    <a:srgbClr val="000000"/>
                  </a:solidFill>
                  <a:latin typeface="Arial"/>
                  <a:ea typeface="Arial"/>
                  <a:cs typeface="Arial"/>
                  <a:sym typeface="Arial"/>
                </a:rPr>
                <a:t>can we continue to provide the medication for free?</a:t>
              </a:r>
              <a:r>
                <a:rPr lang="en-US" sz="1400" b="0" i="1" u="none" strike="noStrike" cap="none">
                  <a:solidFill>
                    <a:srgbClr val="000000"/>
                  </a:solidFill>
                  <a:latin typeface="Arial"/>
                  <a:ea typeface="Arial"/>
                  <a:cs typeface="Arial"/>
                  <a:sym typeface="Arial"/>
                </a:rPr>
                <a:t>”</a:t>
              </a:r>
              <a:endParaRPr sz="1400" b="1"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r>
                <a:rPr lang="en-US" sz="1400" b="1" i="0" u="none" strike="noStrike" cap="none">
                  <a:solidFill>
                    <a:srgbClr val="000000"/>
                  </a:solidFill>
                  <a:latin typeface="Arial"/>
                  <a:ea typeface="Arial"/>
                  <a:cs typeface="Arial"/>
                  <a:sym typeface="Arial"/>
                </a:rPr>
                <a:t>- ED Physician</a:t>
              </a:r>
              <a:endParaRPr/>
            </a:p>
          </p:txBody>
        </p:sp>
      </p:grpSp>
      <p:grpSp>
        <p:nvGrpSpPr>
          <p:cNvPr id="823" name="Google Shape;823;p46"/>
          <p:cNvGrpSpPr/>
          <p:nvPr/>
        </p:nvGrpSpPr>
        <p:grpSpPr>
          <a:xfrm>
            <a:off x="405730" y="1200150"/>
            <a:ext cx="1479041" cy="2743200"/>
            <a:chOff x="403876" y="1130642"/>
            <a:chExt cx="1479041" cy="2743200"/>
          </a:xfrm>
        </p:grpSpPr>
        <p:sp>
          <p:nvSpPr>
            <p:cNvPr id="824" name="Google Shape;824;p46"/>
            <p:cNvSpPr/>
            <p:nvPr/>
          </p:nvSpPr>
          <p:spPr>
            <a:xfrm>
              <a:off x="403876" y="1130642"/>
              <a:ext cx="1479041" cy="2743200"/>
            </a:xfrm>
            <a:prstGeom prst="rect">
              <a:avLst/>
            </a:prstGeom>
            <a:solidFill>
              <a:schemeClr val="accent2">
                <a:alpha val="69803"/>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pic>
          <p:nvPicPr>
            <p:cNvPr id="825" name="Google Shape;825;p46" descr="Dollar with solid fill"/>
            <p:cNvPicPr preferRelativeResize="0"/>
            <p:nvPr/>
          </p:nvPicPr>
          <p:blipFill rotWithShape="1">
            <a:blip r:embed="rId3">
              <a:alphaModFix/>
            </a:blip>
            <a:srcRect/>
            <a:stretch/>
          </p:blipFill>
          <p:spPr>
            <a:xfrm>
              <a:off x="445947" y="1871748"/>
              <a:ext cx="1394897" cy="1260988"/>
            </a:xfrm>
            <a:prstGeom prst="rect">
              <a:avLst/>
            </a:prstGeom>
            <a:noFill/>
            <a:ln>
              <a:noFill/>
            </a:ln>
          </p:spPr>
        </p:pic>
      </p:grpSp>
      <p:grpSp>
        <p:nvGrpSpPr>
          <p:cNvPr id="826" name="Google Shape;826;p46"/>
          <p:cNvGrpSpPr/>
          <p:nvPr/>
        </p:nvGrpSpPr>
        <p:grpSpPr>
          <a:xfrm>
            <a:off x="5932345" y="2087578"/>
            <a:ext cx="2834639" cy="1721468"/>
            <a:chOff x="4263097" y="2636275"/>
            <a:chExt cx="3767460" cy="2349897"/>
          </a:xfrm>
        </p:grpSpPr>
        <p:sp>
          <p:nvSpPr>
            <p:cNvPr id="827" name="Google Shape;827;p46"/>
            <p:cNvSpPr/>
            <p:nvPr/>
          </p:nvSpPr>
          <p:spPr>
            <a:xfrm>
              <a:off x="4263097" y="2636275"/>
              <a:ext cx="3735099" cy="2349897"/>
            </a:xfrm>
            <a:prstGeom prst="wedgeRoundRectCallout">
              <a:avLst>
                <a:gd name="adj1" fmla="val -53203"/>
                <a:gd name="adj2" fmla="val 105703"/>
                <a:gd name="adj3" fmla="val 16667"/>
              </a:avLst>
            </a:prstGeom>
            <a:noFill/>
            <a:ln w="63500" cap="flat" cmpd="sng">
              <a:solidFill>
                <a:srgbClr val="2001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8" name="Google Shape;828;p46"/>
            <p:cNvSpPr txBox="1"/>
            <p:nvPr/>
          </p:nvSpPr>
          <p:spPr>
            <a:xfrm>
              <a:off x="4391587" y="2696028"/>
              <a:ext cx="3638970" cy="21846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a:t>
              </a:r>
              <a:r>
                <a:rPr lang="en-US" sz="1400" b="1" i="1" u="none" strike="noStrike" cap="none">
                  <a:solidFill>
                    <a:srgbClr val="000000"/>
                  </a:solidFill>
                  <a:latin typeface="Arial"/>
                  <a:ea typeface="Arial"/>
                  <a:cs typeface="Arial"/>
                  <a:sym typeface="Arial"/>
                </a:rPr>
                <a:t>[If funding ends] people are going to die</a:t>
              </a:r>
              <a:r>
                <a:rPr lang="en-US" sz="1400" b="0" i="1" u="none" strike="noStrike" cap="none">
                  <a:solidFill>
                    <a:srgbClr val="000000"/>
                  </a:solidFill>
                  <a:latin typeface="Arial"/>
                  <a:ea typeface="Arial"/>
                  <a:cs typeface="Arial"/>
                  <a:sym typeface="Arial"/>
                </a:rPr>
                <a:t>. We’re going to see tons of deaths via overdose. Yeah, I think that that is going to be the outcome. I think that it’s saved a lot of lives.”</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r>
                <a:rPr lang="en-US" sz="1400" b="1" i="0" u="none" strike="noStrike" cap="none">
                  <a:solidFill>
                    <a:srgbClr val="000000"/>
                  </a:solidFill>
                  <a:latin typeface="Arial"/>
                  <a:ea typeface="Arial"/>
                  <a:cs typeface="Arial"/>
                  <a:sym typeface="Arial"/>
                </a:rPr>
                <a:t>- ED Social Worker</a:t>
              </a:r>
              <a:endParaRPr/>
            </a:p>
          </p:txBody>
        </p:sp>
      </p:grpSp>
      <p:sp>
        <p:nvSpPr>
          <p:cNvPr id="831" name="Google Shape;831;p46"/>
          <p:cNvSpPr txBox="1">
            <a:spLocks noGrp="1"/>
          </p:cNvSpPr>
          <p:nvPr>
            <p:ph type="title"/>
          </p:nvPr>
        </p:nvSpPr>
        <p:spPr>
          <a:xfrm>
            <a:off x="685800" y="356536"/>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Funding</a:t>
            </a:r>
            <a:endParaRPr dirty="0"/>
          </a:p>
        </p:txBody>
      </p:sp>
      <p:pic>
        <p:nvPicPr>
          <p:cNvPr id="2" name="Google Shape;320;p9" descr="Text&#10;&#10;Description automatically generated">
            <a:extLst>
              <a:ext uri="{FF2B5EF4-FFF2-40B4-BE49-F238E27FC236}">
                <a16:creationId xmlns:a16="http://schemas.microsoft.com/office/drawing/2014/main" id="{48417F8C-A6E5-D02C-EF67-30FA25178D2C}"/>
              </a:ext>
            </a:extLst>
          </p:cNvPr>
          <p:cNvPicPr preferRelativeResize="0"/>
          <p:nvPr/>
        </p:nvPicPr>
        <p:blipFill rotWithShape="1">
          <a:blip r:embed="rId4">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3"/>
                                        </p:tgtEl>
                                        <p:attrNameLst>
                                          <p:attrName>style.visibility</p:attrName>
                                        </p:attrNameLst>
                                      </p:cBhvr>
                                      <p:to>
                                        <p:strVal val="visible"/>
                                      </p:to>
                                    </p:set>
                                    <p:animEffect transition="in" filter="fade">
                                      <p:cBhvr>
                                        <p:cTn id="7" dur="500"/>
                                        <p:tgtEl>
                                          <p:spTgt spid="823"/>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19">
                                            <p:txEl>
                                              <p:pRg st="0" end="0"/>
                                            </p:txEl>
                                          </p:spTgt>
                                        </p:tgtEl>
                                        <p:attrNameLst>
                                          <p:attrName>style.visibility</p:attrName>
                                        </p:attrNameLst>
                                      </p:cBhvr>
                                      <p:to>
                                        <p:strVal val="visible"/>
                                      </p:to>
                                    </p:set>
                                    <p:animEffect transition="in" filter="fade">
                                      <p:cBhvr>
                                        <p:cTn id="11" dur="500"/>
                                        <p:tgtEl>
                                          <p:spTgt spid="819">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819">
                                            <p:txEl>
                                              <p:pRg st="2" end="2"/>
                                            </p:txEl>
                                          </p:spTgt>
                                        </p:tgtEl>
                                        <p:attrNameLst>
                                          <p:attrName>style.visibility</p:attrName>
                                        </p:attrNameLst>
                                      </p:cBhvr>
                                      <p:to>
                                        <p:strVal val="visible"/>
                                      </p:to>
                                    </p:set>
                                    <p:animEffect transition="in" filter="fade">
                                      <p:cBhvr>
                                        <p:cTn id="15" dur="500"/>
                                        <p:tgtEl>
                                          <p:spTgt spid="819">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819">
                                            <p:txEl>
                                              <p:pRg st="4" end="4"/>
                                            </p:txEl>
                                          </p:spTgt>
                                        </p:tgtEl>
                                        <p:attrNameLst>
                                          <p:attrName>style.visibility</p:attrName>
                                        </p:attrNameLst>
                                      </p:cBhvr>
                                      <p:to>
                                        <p:strVal val="visible"/>
                                      </p:to>
                                    </p:set>
                                    <p:animEffect transition="in" filter="fade">
                                      <p:cBhvr>
                                        <p:cTn id="19" dur="500"/>
                                        <p:tgtEl>
                                          <p:spTgt spid="819">
                                            <p:txEl>
                                              <p:pRg st="4" end="4"/>
                                            </p:txEl>
                                          </p:spTgt>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819">
                                            <p:txEl>
                                              <p:pRg st="5" end="5"/>
                                            </p:txEl>
                                          </p:spTgt>
                                        </p:tgtEl>
                                        <p:attrNameLst>
                                          <p:attrName>style.visibility</p:attrName>
                                        </p:attrNameLst>
                                      </p:cBhvr>
                                      <p:to>
                                        <p:strVal val="visible"/>
                                      </p:to>
                                    </p:set>
                                    <p:animEffect transition="in" filter="fade">
                                      <p:cBhvr>
                                        <p:cTn id="23" dur="500"/>
                                        <p:tgtEl>
                                          <p:spTgt spid="819">
                                            <p:txEl>
                                              <p:pRg st="5" end="5"/>
                                            </p:txEl>
                                          </p:spTgt>
                                        </p:tgtEl>
                                      </p:cBhvr>
                                    </p:animEffect>
                                  </p:childTnLst>
                                </p:cTn>
                              </p:par>
                              <p:par>
                                <p:cTn id="24" presetID="10" presetClass="entr" presetSubtype="0" fill="hold" nodeType="withEffect">
                                  <p:stCondLst>
                                    <p:cond delay="500"/>
                                  </p:stCondLst>
                                  <p:childTnLst>
                                    <p:set>
                                      <p:cBhvr>
                                        <p:cTn id="25" dur="1" fill="hold">
                                          <p:stCondLst>
                                            <p:cond delay="0"/>
                                          </p:stCondLst>
                                        </p:cTn>
                                        <p:tgtEl>
                                          <p:spTgt spid="819">
                                            <p:txEl>
                                              <p:pRg st="6" end="6"/>
                                            </p:txEl>
                                          </p:spTgt>
                                        </p:tgtEl>
                                        <p:attrNameLst>
                                          <p:attrName>style.visibility</p:attrName>
                                        </p:attrNameLst>
                                      </p:cBhvr>
                                      <p:to>
                                        <p:strVal val="visible"/>
                                      </p:to>
                                    </p:set>
                                    <p:animEffect transition="in" filter="fade">
                                      <p:cBhvr>
                                        <p:cTn id="26" dur="500"/>
                                        <p:tgtEl>
                                          <p:spTgt spid="819">
                                            <p:txEl>
                                              <p:pRg st="6" end="6"/>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819">
                                            <p:txEl>
                                              <p:pRg st="7" end="7"/>
                                            </p:txEl>
                                          </p:spTgt>
                                        </p:tgtEl>
                                        <p:attrNameLst>
                                          <p:attrName>style.visibility</p:attrName>
                                        </p:attrNameLst>
                                      </p:cBhvr>
                                      <p:to>
                                        <p:strVal val="visible"/>
                                      </p:to>
                                    </p:set>
                                    <p:animEffect transition="in" filter="fade">
                                      <p:cBhvr>
                                        <p:cTn id="29" dur="500"/>
                                        <p:tgtEl>
                                          <p:spTgt spid="819">
                                            <p:txEl>
                                              <p:pRg st="7" end="7"/>
                                            </p:txEl>
                                          </p:spTgt>
                                        </p:tgtEl>
                                      </p:cBhvr>
                                    </p:animEffect>
                                  </p:childTnLst>
                                </p:cTn>
                              </p:par>
                              <p:par>
                                <p:cTn id="30" presetID="10" presetClass="entr" presetSubtype="0" fill="hold" nodeType="withEffect">
                                  <p:stCondLst>
                                    <p:cond delay="500"/>
                                  </p:stCondLst>
                                  <p:childTnLst>
                                    <p:set>
                                      <p:cBhvr>
                                        <p:cTn id="31" dur="1" fill="hold">
                                          <p:stCondLst>
                                            <p:cond delay="0"/>
                                          </p:stCondLst>
                                        </p:cTn>
                                        <p:tgtEl>
                                          <p:spTgt spid="819">
                                            <p:txEl>
                                              <p:pRg st="8" end="8"/>
                                            </p:txEl>
                                          </p:spTgt>
                                        </p:tgtEl>
                                        <p:attrNameLst>
                                          <p:attrName>style.visibility</p:attrName>
                                        </p:attrNameLst>
                                      </p:cBhvr>
                                      <p:to>
                                        <p:strVal val="visible"/>
                                      </p:to>
                                    </p:set>
                                    <p:animEffect transition="in" filter="fade">
                                      <p:cBhvr>
                                        <p:cTn id="32" dur="500"/>
                                        <p:tgtEl>
                                          <p:spTgt spid="819">
                                            <p:txEl>
                                              <p:pRg st="8" end="8"/>
                                            </p:txEl>
                                          </p:spTgt>
                                        </p:tgtEl>
                                      </p:cBhvr>
                                    </p:animEffect>
                                  </p:childTnLst>
                                </p:cTn>
                              </p:par>
                            </p:childTnLst>
                          </p:cTn>
                        </p:par>
                        <p:par>
                          <p:cTn id="33" fill="hold">
                            <p:stCondLst>
                              <p:cond delay="4500"/>
                            </p:stCondLst>
                            <p:childTnLst>
                              <p:par>
                                <p:cTn id="34" presetID="42" presetClass="entr" presetSubtype="0" fill="hold" nodeType="afterEffect">
                                  <p:stCondLst>
                                    <p:cond delay="1000"/>
                                  </p:stCondLst>
                                  <p:childTnLst>
                                    <p:set>
                                      <p:cBhvr>
                                        <p:cTn id="35" dur="1" fill="hold">
                                          <p:stCondLst>
                                            <p:cond delay="0"/>
                                          </p:stCondLst>
                                        </p:cTn>
                                        <p:tgtEl>
                                          <p:spTgt spid="820"/>
                                        </p:tgtEl>
                                        <p:attrNameLst>
                                          <p:attrName>style.visibility</p:attrName>
                                        </p:attrNameLst>
                                      </p:cBhvr>
                                      <p:to>
                                        <p:strVal val="visible"/>
                                      </p:to>
                                    </p:set>
                                    <p:animEffect transition="in" filter="fade">
                                      <p:cBhvr>
                                        <p:cTn id="36" dur="1000"/>
                                        <p:tgtEl>
                                          <p:spTgt spid="820"/>
                                        </p:tgtEl>
                                      </p:cBhvr>
                                    </p:animEffect>
                                    <p:anim calcmode="lin" valueType="num">
                                      <p:cBhvr>
                                        <p:cTn id="37" dur="1000" fill="hold"/>
                                        <p:tgtEl>
                                          <p:spTgt spid="820"/>
                                        </p:tgtEl>
                                        <p:attrNameLst>
                                          <p:attrName>ppt_x</p:attrName>
                                        </p:attrNameLst>
                                      </p:cBhvr>
                                      <p:tavLst>
                                        <p:tav tm="0">
                                          <p:val>
                                            <p:strVal val="#ppt_x"/>
                                          </p:val>
                                        </p:tav>
                                        <p:tav tm="100000">
                                          <p:val>
                                            <p:strVal val="#ppt_x"/>
                                          </p:val>
                                        </p:tav>
                                      </p:tavLst>
                                    </p:anim>
                                    <p:anim calcmode="lin" valueType="num">
                                      <p:cBhvr>
                                        <p:cTn id="38" dur="1000" fill="hold"/>
                                        <p:tgtEl>
                                          <p:spTgt spid="820"/>
                                        </p:tgtEl>
                                        <p:attrNameLst>
                                          <p:attrName>ppt_y</p:attrName>
                                        </p:attrNameLst>
                                      </p:cBhvr>
                                      <p:tavLst>
                                        <p:tav tm="0">
                                          <p:val>
                                            <p:strVal val="#ppt_y+.1"/>
                                          </p:val>
                                        </p:tav>
                                        <p:tav tm="100000">
                                          <p:val>
                                            <p:strVal val="#ppt_y"/>
                                          </p:val>
                                        </p:tav>
                                      </p:tavLst>
                                    </p:anim>
                                  </p:childTnLst>
                                </p:cTn>
                              </p:par>
                            </p:childTnLst>
                          </p:cTn>
                        </p:par>
                        <p:par>
                          <p:cTn id="39" fill="hold">
                            <p:stCondLst>
                              <p:cond delay="6500"/>
                            </p:stCondLst>
                            <p:childTnLst>
                              <p:par>
                                <p:cTn id="40" presetID="42" presetClass="entr" presetSubtype="0" fill="hold" nodeType="afterEffect">
                                  <p:stCondLst>
                                    <p:cond delay="1000"/>
                                  </p:stCondLst>
                                  <p:childTnLst>
                                    <p:set>
                                      <p:cBhvr>
                                        <p:cTn id="41" dur="1" fill="hold">
                                          <p:stCondLst>
                                            <p:cond delay="0"/>
                                          </p:stCondLst>
                                        </p:cTn>
                                        <p:tgtEl>
                                          <p:spTgt spid="826"/>
                                        </p:tgtEl>
                                        <p:attrNameLst>
                                          <p:attrName>style.visibility</p:attrName>
                                        </p:attrNameLst>
                                      </p:cBhvr>
                                      <p:to>
                                        <p:strVal val="visible"/>
                                      </p:to>
                                    </p:set>
                                    <p:animEffect transition="in" filter="fade">
                                      <p:cBhvr>
                                        <p:cTn id="42" dur="1000"/>
                                        <p:tgtEl>
                                          <p:spTgt spid="826"/>
                                        </p:tgtEl>
                                      </p:cBhvr>
                                    </p:animEffect>
                                    <p:anim calcmode="lin" valueType="num">
                                      <p:cBhvr>
                                        <p:cTn id="43" dur="1000" fill="hold"/>
                                        <p:tgtEl>
                                          <p:spTgt spid="826"/>
                                        </p:tgtEl>
                                        <p:attrNameLst>
                                          <p:attrName>ppt_x</p:attrName>
                                        </p:attrNameLst>
                                      </p:cBhvr>
                                      <p:tavLst>
                                        <p:tav tm="0">
                                          <p:val>
                                            <p:strVal val="#ppt_x"/>
                                          </p:val>
                                        </p:tav>
                                        <p:tav tm="100000">
                                          <p:val>
                                            <p:strVal val="#ppt_x"/>
                                          </p:val>
                                        </p:tav>
                                      </p:tavLst>
                                    </p:anim>
                                    <p:anim calcmode="lin" valueType="num">
                                      <p:cBhvr>
                                        <p:cTn id="44" dur="1000" fill="hold"/>
                                        <p:tgtEl>
                                          <p:spTgt spid="8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47"/>
          <p:cNvPicPr preferRelativeResize="0"/>
          <p:nvPr/>
        </p:nvPicPr>
        <p:blipFill rotWithShape="1">
          <a:blip r:embed="rId3">
            <a:alphaModFix/>
          </a:blip>
          <a:srcRect/>
          <a:stretch/>
        </p:blipFill>
        <p:spPr>
          <a:xfrm>
            <a:off x="1492407" y="1421596"/>
            <a:ext cx="1507922" cy="1580525"/>
          </a:xfrm>
          <a:prstGeom prst="rect">
            <a:avLst/>
          </a:prstGeom>
          <a:noFill/>
          <a:ln w="9525" cap="flat" cmpd="sng">
            <a:solidFill>
              <a:schemeClr val="dk1"/>
            </a:solidFill>
            <a:prstDash val="solid"/>
            <a:round/>
            <a:headEnd type="none" w="sm" len="sm"/>
            <a:tailEnd type="none" w="sm" len="sm"/>
          </a:ln>
        </p:spPr>
      </p:pic>
      <p:sp>
        <p:nvSpPr>
          <p:cNvPr id="837" name="Google Shape;837;p47"/>
          <p:cNvSpPr txBox="1">
            <a:spLocks noGrp="1"/>
          </p:cNvSpPr>
          <p:nvPr>
            <p:ph type="title"/>
          </p:nvPr>
        </p:nvSpPr>
        <p:spPr>
          <a:xfrm>
            <a:off x="685800" y="170289"/>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a:t>What’s Next?</a:t>
            </a:r>
            <a:endParaRPr/>
          </a:p>
        </p:txBody>
      </p:sp>
      <p:pic>
        <p:nvPicPr>
          <p:cNvPr id="838" name="Google Shape;838;p47"/>
          <p:cNvPicPr preferRelativeResize="0"/>
          <p:nvPr/>
        </p:nvPicPr>
        <p:blipFill rotWithShape="1">
          <a:blip r:embed="rId4">
            <a:alphaModFix/>
          </a:blip>
          <a:srcRect/>
          <a:stretch/>
        </p:blipFill>
        <p:spPr>
          <a:xfrm>
            <a:off x="3559371" y="1321260"/>
            <a:ext cx="5283195" cy="3361721"/>
          </a:xfrm>
          <a:prstGeom prst="rect">
            <a:avLst/>
          </a:prstGeom>
          <a:noFill/>
          <a:ln w="9525" cap="flat" cmpd="sng">
            <a:solidFill>
              <a:schemeClr val="dk1"/>
            </a:solidFill>
            <a:prstDash val="solid"/>
            <a:round/>
            <a:headEnd type="none" w="sm" len="sm"/>
            <a:tailEnd type="none" w="sm" len="sm"/>
          </a:ln>
        </p:spPr>
      </p:pic>
      <p:sp>
        <p:nvSpPr>
          <p:cNvPr id="839" name="Google Shape;839;p47"/>
          <p:cNvSpPr txBox="1"/>
          <p:nvPr/>
        </p:nvSpPr>
        <p:spPr>
          <a:xfrm>
            <a:off x="345884" y="774789"/>
            <a:ext cx="304463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https://medicqi.org/</a:t>
            </a:r>
            <a:r>
              <a:rPr lang="en-US" sz="2000" b="0" i="0" u="none" strike="noStrike" cap="none">
                <a:solidFill>
                  <a:srgbClr val="000000"/>
                </a:solidFill>
                <a:latin typeface="Arial"/>
                <a:ea typeface="Arial"/>
                <a:cs typeface="Arial"/>
                <a:sym typeface="Arial"/>
              </a:rPr>
              <a:t> </a:t>
            </a:r>
            <a:endParaRPr/>
          </a:p>
        </p:txBody>
      </p:sp>
      <p:cxnSp>
        <p:nvCxnSpPr>
          <p:cNvPr id="840" name="Google Shape;840;p47"/>
          <p:cNvCxnSpPr/>
          <p:nvPr/>
        </p:nvCxnSpPr>
        <p:spPr>
          <a:xfrm>
            <a:off x="644323" y="1213370"/>
            <a:ext cx="974927" cy="1057434"/>
          </a:xfrm>
          <a:prstGeom prst="straightConnector1">
            <a:avLst/>
          </a:prstGeom>
          <a:noFill/>
          <a:ln w="63500" cap="flat" cmpd="sng">
            <a:solidFill>
              <a:schemeClr val="dk1"/>
            </a:solidFill>
            <a:prstDash val="solid"/>
            <a:round/>
            <a:headEnd type="none" w="sm" len="sm"/>
            <a:tailEnd type="triangle" w="med" len="med"/>
          </a:ln>
        </p:spPr>
      </p:cxnSp>
      <p:cxnSp>
        <p:nvCxnSpPr>
          <p:cNvPr id="841" name="Google Shape;841;p47"/>
          <p:cNvCxnSpPr/>
          <p:nvPr/>
        </p:nvCxnSpPr>
        <p:spPr>
          <a:xfrm>
            <a:off x="2876550" y="2330450"/>
            <a:ext cx="1047750" cy="0"/>
          </a:xfrm>
          <a:prstGeom prst="straightConnector1">
            <a:avLst/>
          </a:prstGeom>
          <a:noFill/>
          <a:ln w="63500" cap="flat" cmpd="sng">
            <a:solidFill>
              <a:schemeClr val="dk1"/>
            </a:solidFill>
            <a:prstDash val="solid"/>
            <a:round/>
            <a:headEnd type="none" w="sm" len="sm"/>
            <a:tailEnd type="triangle" w="med" len="med"/>
          </a:ln>
        </p:spPr>
      </p:cxnSp>
      <p:pic>
        <p:nvPicPr>
          <p:cNvPr id="842" name="Google Shape;842;p47"/>
          <p:cNvPicPr preferRelativeResize="0"/>
          <p:nvPr/>
        </p:nvPicPr>
        <p:blipFill rotWithShape="1">
          <a:blip r:embed="rId6">
            <a:alphaModFix/>
          </a:blip>
          <a:srcRect/>
          <a:stretch/>
        </p:blipFill>
        <p:spPr>
          <a:xfrm>
            <a:off x="523306" y="3371751"/>
            <a:ext cx="1216960" cy="1311230"/>
          </a:xfrm>
          <a:prstGeom prst="rect">
            <a:avLst/>
          </a:prstGeom>
          <a:noFill/>
          <a:ln w="9525" cap="flat" cmpd="sng">
            <a:solidFill>
              <a:schemeClr val="dk1"/>
            </a:solidFill>
            <a:prstDash val="solid"/>
            <a:round/>
            <a:headEnd type="none" w="sm" len="sm"/>
            <a:tailEnd type="none" w="sm" len="sm"/>
          </a:ln>
        </p:spPr>
      </p:pic>
      <p:pic>
        <p:nvPicPr>
          <p:cNvPr id="3" name="Google Shape;320;p9" descr="Text&#10;&#10;Description automatically generated">
            <a:extLst>
              <a:ext uri="{FF2B5EF4-FFF2-40B4-BE49-F238E27FC236}">
                <a16:creationId xmlns:a16="http://schemas.microsoft.com/office/drawing/2014/main" id="{3F4F9698-3A8C-228B-5291-40AC1894EC23}"/>
              </a:ext>
            </a:extLst>
          </p:cNvPr>
          <p:cNvPicPr preferRelativeResize="0"/>
          <p:nvPr/>
        </p:nvPicPr>
        <p:blipFill rotWithShape="1">
          <a:blip r:embed="rId7">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2"/>
                                        </p:tgtEl>
                                        <p:attrNameLst>
                                          <p:attrName>style.visibility</p:attrName>
                                        </p:attrNameLst>
                                      </p:cBhvr>
                                      <p:to>
                                        <p:strVal val="visible"/>
                                      </p:to>
                                    </p:set>
                                    <p:animEffect transition="in" filter="fade">
                                      <p:cBhvr>
                                        <p:cTn id="7" dur="500"/>
                                        <p:tgtEl>
                                          <p:spTgt spid="842"/>
                                        </p:tgtEl>
                                      </p:cBhvr>
                                    </p:animEffect>
                                  </p:childTnLst>
                                </p:cTn>
                              </p:par>
                              <p:par>
                                <p:cTn id="8" presetID="10" presetClass="entr" presetSubtype="0" fill="hold" nodeType="withEffect">
                                  <p:stCondLst>
                                    <p:cond delay="0"/>
                                  </p:stCondLst>
                                  <p:childTnLst>
                                    <p:set>
                                      <p:cBhvr>
                                        <p:cTn id="9" dur="1" fill="hold">
                                          <p:stCondLst>
                                            <p:cond delay="0"/>
                                          </p:stCondLst>
                                        </p:cTn>
                                        <p:tgtEl>
                                          <p:spTgt spid="839"/>
                                        </p:tgtEl>
                                        <p:attrNameLst>
                                          <p:attrName>style.visibility</p:attrName>
                                        </p:attrNameLst>
                                      </p:cBhvr>
                                      <p:to>
                                        <p:strVal val="visible"/>
                                      </p:to>
                                    </p:set>
                                    <p:animEffect transition="in" filter="fade">
                                      <p:cBhvr>
                                        <p:cTn id="10" dur="500"/>
                                        <p:tgtEl>
                                          <p:spTgt spid="839"/>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840"/>
                                        </p:tgtEl>
                                        <p:attrNameLst>
                                          <p:attrName>style.visibility</p:attrName>
                                        </p:attrNameLst>
                                      </p:cBhvr>
                                      <p:to>
                                        <p:strVal val="visible"/>
                                      </p:to>
                                    </p:set>
                                    <p:animEffect transition="in" filter="fade">
                                      <p:cBhvr>
                                        <p:cTn id="14" dur="500"/>
                                        <p:tgtEl>
                                          <p:spTgt spid="84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36"/>
                                        </p:tgtEl>
                                        <p:attrNameLst>
                                          <p:attrName>style.visibility</p:attrName>
                                        </p:attrNameLst>
                                      </p:cBhvr>
                                      <p:to>
                                        <p:strVal val="visible"/>
                                      </p:to>
                                    </p:set>
                                    <p:animEffect transition="in" filter="fade">
                                      <p:cBhvr>
                                        <p:cTn id="18" dur="500"/>
                                        <p:tgtEl>
                                          <p:spTgt spid="83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41"/>
                                        </p:tgtEl>
                                        <p:attrNameLst>
                                          <p:attrName>style.visibility</p:attrName>
                                        </p:attrNameLst>
                                      </p:cBhvr>
                                      <p:to>
                                        <p:strVal val="visible"/>
                                      </p:to>
                                    </p:set>
                                    <p:animEffect transition="in" filter="fade">
                                      <p:cBhvr>
                                        <p:cTn id="22" dur="500"/>
                                        <p:tgtEl>
                                          <p:spTgt spid="841"/>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838"/>
                                        </p:tgtEl>
                                        <p:attrNameLst>
                                          <p:attrName>style.visibility</p:attrName>
                                        </p:attrNameLst>
                                      </p:cBhvr>
                                      <p:to>
                                        <p:strVal val="visible"/>
                                      </p:to>
                                    </p:set>
                                    <p:animEffect transition="in" filter="fade">
                                      <p:cBhvr>
                                        <p:cTn id="26" dur="500"/>
                                        <p:tgtEl>
                                          <p:spTgt spid="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48"/>
          <p:cNvSpPr txBox="1">
            <a:spLocks noGrp="1"/>
          </p:cNvSpPr>
          <p:nvPr>
            <p:ph type="title"/>
          </p:nvPr>
        </p:nvSpPr>
        <p:spPr>
          <a:xfrm>
            <a:off x="685800" y="264181"/>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Where to Learn More</a:t>
            </a:r>
            <a:endParaRPr dirty="0"/>
          </a:p>
        </p:txBody>
      </p:sp>
      <p:grpSp>
        <p:nvGrpSpPr>
          <p:cNvPr id="850" name="Google Shape;850;p48"/>
          <p:cNvGrpSpPr/>
          <p:nvPr/>
        </p:nvGrpSpPr>
        <p:grpSpPr>
          <a:xfrm>
            <a:off x="217931" y="1063229"/>
            <a:ext cx="3190884" cy="1831418"/>
            <a:chOff x="266700" y="958851"/>
            <a:chExt cx="3898900" cy="2216115"/>
          </a:xfrm>
        </p:grpSpPr>
        <p:pic>
          <p:nvPicPr>
            <p:cNvPr id="851" name="Google Shape;851;p48"/>
            <p:cNvPicPr preferRelativeResize="0"/>
            <p:nvPr/>
          </p:nvPicPr>
          <p:blipFill rotWithShape="1">
            <a:blip r:embed="rId3">
              <a:alphaModFix/>
            </a:blip>
            <a:srcRect/>
            <a:stretch/>
          </p:blipFill>
          <p:spPr>
            <a:xfrm>
              <a:off x="266700" y="958851"/>
              <a:ext cx="3898900" cy="493294"/>
            </a:xfrm>
            <a:prstGeom prst="rect">
              <a:avLst/>
            </a:prstGeom>
            <a:noFill/>
            <a:ln w="9525" cap="flat" cmpd="sng">
              <a:solidFill>
                <a:schemeClr val="dk1"/>
              </a:solidFill>
              <a:prstDash val="solid"/>
              <a:round/>
              <a:headEnd type="none" w="sm" len="sm"/>
              <a:tailEnd type="none" w="sm" len="sm"/>
            </a:ln>
          </p:spPr>
        </p:pic>
        <p:pic>
          <p:nvPicPr>
            <p:cNvPr id="852" name="Google Shape;852;p48"/>
            <p:cNvPicPr preferRelativeResize="0"/>
            <p:nvPr/>
          </p:nvPicPr>
          <p:blipFill rotWithShape="1">
            <a:blip r:embed="rId4">
              <a:alphaModFix/>
            </a:blip>
            <a:srcRect/>
            <a:stretch/>
          </p:blipFill>
          <p:spPr>
            <a:xfrm>
              <a:off x="266700" y="1458494"/>
              <a:ext cx="3898900" cy="1716472"/>
            </a:xfrm>
            <a:prstGeom prst="rect">
              <a:avLst/>
            </a:prstGeom>
            <a:noFill/>
            <a:ln w="9525" cap="flat" cmpd="sng">
              <a:solidFill>
                <a:schemeClr val="dk1"/>
              </a:solidFill>
              <a:prstDash val="solid"/>
              <a:round/>
              <a:headEnd type="none" w="sm" len="sm"/>
              <a:tailEnd type="none" w="sm" len="sm"/>
            </a:ln>
          </p:spPr>
        </p:pic>
      </p:grpSp>
      <p:grpSp>
        <p:nvGrpSpPr>
          <p:cNvPr id="855" name="Google Shape;855;p48"/>
          <p:cNvGrpSpPr/>
          <p:nvPr/>
        </p:nvGrpSpPr>
        <p:grpSpPr>
          <a:xfrm>
            <a:off x="6283895" y="942722"/>
            <a:ext cx="2642174" cy="3304914"/>
            <a:chOff x="6352578" y="718240"/>
            <a:chExt cx="2642174" cy="3304914"/>
          </a:xfrm>
        </p:grpSpPr>
        <p:pic>
          <p:nvPicPr>
            <p:cNvPr id="856" name="Google Shape;856;p48"/>
            <p:cNvPicPr preferRelativeResize="0"/>
            <p:nvPr/>
          </p:nvPicPr>
          <p:blipFill rotWithShape="1">
            <a:blip r:embed="rId5">
              <a:alphaModFix/>
            </a:blip>
            <a:srcRect/>
            <a:stretch/>
          </p:blipFill>
          <p:spPr>
            <a:xfrm>
              <a:off x="6484793" y="949072"/>
              <a:ext cx="2377744" cy="3074082"/>
            </a:xfrm>
            <a:prstGeom prst="rect">
              <a:avLst/>
            </a:prstGeom>
            <a:noFill/>
            <a:ln w="9525" cap="flat" cmpd="sng">
              <a:solidFill>
                <a:schemeClr val="dk1"/>
              </a:solidFill>
              <a:prstDash val="solid"/>
              <a:round/>
              <a:headEnd type="none" w="sm" len="sm"/>
              <a:tailEnd type="none" w="sm" len="sm"/>
            </a:ln>
          </p:spPr>
        </p:pic>
        <p:sp>
          <p:nvSpPr>
            <p:cNvPr id="857" name="Google Shape;857;p48"/>
            <p:cNvSpPr txBox="1"/>
            <p:nvPr/>
          </p:nvSpPr>
          <p:spPr>
            <a:xfrm>
              <a:off x="6352578" y="718240"/>
              <a:ext cx="264217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https://michigan-open.org/initiatives/medic-open/</a:t>
              </a:r>
              <a:r>
                <a:rPr lang="en-US" sz="900" b="0" i="0" u="none" strike="noStrike" cap="none">
                  <a:solidFill>
                    <a:srgbClr val="000000"/>
                  </a:solidFill>
                  <a:latin typeface="Arial"/>
                  <a:ea typeface="Arial"/>
                  <a:cs typeface="Arial"/>
                  <a:sym typeface="Arial"/>
                </a:rPr>
                <a:t> </a:t>
              </a:r>
              <a:endParaRPr sz="900" b="0" i="0" u="none" strike="noStrike" cap="none">
                <a:solidFill>
                  <a:srgbClr val="000000"/>
                </a:solidFill>
                <a:latin typeface="Arial"/>
                <a:ea typeface="Arial"/>
                <a:cs typeface="Arial"/>
                <a:sym typeface="Arial"/>
              </a:endParaRPr>
            </a:p>
          </p:txBody>
        </p:sp>
      </p:grpSp>
      <p:pic>
        <p:nvPicPr>
          <p:cNvPr id="858" name="Google Shape;858;p48"/>
          <p:cNvPicPr preferRelativeResize="0"/>
          <p:nvPr/>
        </p:nvPicPr>
        <p:blipFill rotWithShape="1">
          <a:blip r:embed="rId7">
            <a:alphaModFix/>
          </a:blip>
          <a:srcRect/>
          <a:stretch/>
        </p:blipFill>
        <p:spPr>
          <a:xfrm>
            <a:off x="2369877" y="2653195"/>
            <a:ext cx="4270384" cy="2434997"/>
          </a:xfrm>
          <a:prstGeom prst="rect">
            <a:avLst/>
          </a:prstGeom>
          <a:noFill/>
          <a:ln w="9525" cap="flat" cmpd="sng">
            <a:solidFill>
              <a:schemeClr val="dk1"/>
            </a:solidFill>
            <a:prstDash val="solid"/>
            <a:round/>
            <a:headEnd type="none" w="sm" len="sm"/>
            <a:tailEnd type="none" w="sm" len="sm"/>
          </a:ln>
        </p:spPr>
      </p:pic>
      <p:pic>
        <p:nvPicPr>
          <p:cNvPr id="2" name="Google Shape;320;p9" descr="Text&#10;&#10;Description automatically generated">
            <a:extLst>
              <a:ext uri="{FF2B5EF4-FFF2-40B4-BE49-F238E27FC236}">
                <a16:creationId xmlns:a16="http://schemas.microsoft.com/office/drawing/2014/main" id="{761A2AB7-12C7-B0E3-6FD9-9E3125A143BB}"/>
              </a:ext>
            </a:extLst>
          </p:cNvPr>
          <p:cNvPicPr preferRelativeResize="0"/>
          <p:nvPr/>
        </p:nvPicPr>
        <p:blipFill rotWithShape="1">
          <a:blip r:embed="rId8">
            <a:alphaModFix/>
          </a:blip>
          <a:srcRect/>
          <a:stretch/>
        </p:blipFill>
        <p:spPr>
          <a:xfrm>
            <a:off x="8198863" y="554342"/>
            <a:ext cx="729983" cy="2152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0"/>
                                        </p:tgtEl>
                                        <p:attrNameLst>
                                          <p:attrName>style.visibility</p:attrName>
                                        </p:attrNameLst>
                                      </p:cBhvr>
                                      <p:to>
                                        <p:strVal val="visible"/>
                                      </p:to>
                                    </p:set>
                                    <p:animEffect transition="in" filter="fade">
                                      <p:cBhvr>
                                        <p:cTn id="7" dur="500"/>
                                        <p:tgtEl>
                                          <p:spTgt spid="8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58"/>
                                        </p:tgtEl>
                                        <p:attrNameLst>
                                          <p:attrName>style.visibility</p:attrName>
                                        </p:attrNameLst>
                                      </p:cBhvr>
                                      <p:to>
                                        <p:strVal val="visible"/>
                                      </p:to>
                                    </p:set>
                                    <p:animEffect transition="in" filter="fade">
                                      <p:cBhvr>
                                        <p:cTn id="11" dur="500"/>
                                        <p:tgtEl>
                                          <p:spTgt spid="85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55"/>
                                        </p:tgtEl>
                                        <p:attrNameLst>
                                          <p:attrName>style.visibility</p:attrName>
                                        </p:attrNameLst>
                                      </p:cBhvr>
                                      <p:to>
                                        <p:strVal val="visible"/>
                                      </p:to>
                                    </p:set>
                                    <p:animEffect transition="in" filter="fade">
                                      <p:cBhvr>
                                        <p:cTn id="15" dur="5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4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a:t>Thank you!</a:t>
            </a:r>
            <a:endParaRPr/>
          </a:p>
        </p:txBody>
      </p:sp>
      <p:pic>
        <p:nvPicPr>
          <p:cNvPr id="864" name="Google Shape;864;p49"/>
          <p:cNvPicPr preferRelativeResize="0">
            <a:picLocks noGrp="1"/>
          </p:cNvPicPr>
          <p:nvPr>
            <p:ph type="pic" idx="4294967295"/>
          </p:nvPr>
        </p:nvPicPr>
        <p:blipFill rotWithShape="1">
          <a:blip r:embed="rId3">
            <a:alphaModFix/>
          </a:blip>
          <a:srcRect/>
          <a:stretch/>
        </p:blipFill>
        <p:spPr>
          <a:xfrm>
            <a:off x="6922782" y="1527006"/>
            <a:ext cx="1600200" cy="1600200"/>
          </a:xfrm>
          <a:prstGeom prst="ellipse">
            <a:avLst/>
          </a:prstGeom>
          <a:noFill/>
          <a:ln>
            <a:noFill/>
          </a:ln>
        </p:spPr>
      </p:pic>
      <p:pic>
        <p:nvPicPr>
          <p:cNvPr id="866" name="Google Shape;866;p49"/>
          <p:cNvPicPr preferRelativeResize="0">
            <a:picLocks noGrp="1"/>
          </p:cNvPicPr>
          <p:nvPr>
            <p:ph type="pic" idx="4294967295"/>
          </p:nvPr>
        </p:nvPicPr>
        <p:blipFill rotWithShape="1">
          <a:blip r:embed="rId4">
            <a:alphaModFix/>
          </a:blip>
          <a:srcRect/>
          <a:stretch/>
        </p:blipFill>
        <p:spPr>
          <a:xfrm>
            <a:off x="767856" y="1512175"/>
            <a:ext cx="1600200" cy="1600200"/>
          </a:xfrm>
          <a:prstGeom prst="ellipse">
            <a:avLst/>
          </a:prstGeom>
          <a:noFill/>
          <a:ln>
            <a:noFill/>
          </a:ln>
        </p:spPr>
      </p:pic>
      <p:sp>
        <p:nvSpPr>
          <p:cNvPr id="867" name="Google Shape;867;p49"/>
          <p:cNvSpPr txBox="1">
            <a:spLocks noGrp="1"/>
          </p:cNvSpPr>
          <p:nvPr>
            <p:ph type="subTitle" idx="4294967295"/>
          </p:nvPr>
        </p:nvSpPr>
        <p:spPr>
          <a:xfrm>
            <a:off x="753936" y="3313450"/>
            <a:ext cx="1600200" cy="3317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strike="noStrike" cap="none" dirty="0">
                <a:solidFill>
                  <a:schemeClr val="dk1"/>
                </a:solidFill>
                <a:latin typeface="Arial"/>
                <a:ea typeface="Arial"/>
                <a:cs typeface="Arial"/>
                <a:sym typeface="Arial"/>
              </a:rPr>
              <a:t>Chad Brummett, MD</a:t>
            </a:r>
            <a:endParaRPr sz="1100" b="0" i="0" u="none" strike="noStrike" cap="none" dirty="0">
              <a:solidFill>
                <a:srgbClr val="000000"/>
              </a:solidFill>
              <a:latin typeface="Arial"/>
              <a:ea typeface="Arial"/>
              <a:cs typeface="Arial"/>
              <a:sym typeface="Arial"/>
            </a:endParaRPr>
          </a:p>
          <a:p>
            <a:pPr marL="0" marR="0" lvl="0" indent="0" algn="l" rtl="0">
              <a:lnSpc>
                <a:spcPct val="85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pic>
        <p:nvPicPr>
          <p:cNvPr id="868" name="Google Shape;868;p49" descr="A person in a suit smiling&#10;&#10;Description automatically generated with low confidence"/>
          <p:cNvPicPr preferRelativeResize="0">
            <a:picLocks noGrp="1"/>
          </p:cNvPicPr>
          <p:nvPr>
            <p:ph type="pic" idx="4294967295"/>
          </p:nvPr>
        </p:nvPicPr>
        <p:blipFill rotWithShape="1">
          <a:blip r:embed="rId5">
            <a:alphaModFix/>
          </a:blip>
          <a:srcRect/>
          <a:stretch/>
        </p:blipFill>
        <p:spPr>
          <a:xfrm>
            <a:off x="3845319" y="1515171"/>
            <a:ext cx="1600200" cy="1600200"/>
          </a:xfrm>
          <a:prstGeom prst="ellipse">
            <a:avLst/>
          </a:prstGeom>
          <a:noFill/>
          <a:ln>
            <a:noFill/>
          </a:ln>
        </p:spPr>
      </p:pic>
      <p:sp>
        <p:nvSpPr>
          <p:cNvPr id="865" name="Google Shape;865;p49"/>
          <p:cNvSpPr txBox="1">
            <a:spLocks noGrp="1"/>
          </p:cNvSpPr>
          <p:nvPr>
            <p:ph type="body" idx="4294967295"/>
          </p:nvPr>
        </p:nvSpPr>
        <p:spPr>
          <a:xfrm>
            <a:off x="6675132" y="3364204"/>
            <a:ext cx="2095500" cy="331787"/>
          </a:xfrm>
          <a:prstGeom prst="rect">
            <a:avLst/>
          </a:prstGeom>
          <a:noFill/>
          <a:ln>
            <a:noFill/>
          </a:ln>
        </p:spPr>
        <p:txBody>
          <a:bodyPr spcFirstLastPara="1" wrap="square" lIns="0" tIns="0" rIns="0" bIns="0" anchor="t" anchorCtr="0">
            <a:noAutofit/>
          </a:bodyPr>
          <a:lstStyle/>
          <a:p>
            <a:pPr marL="0" marR="0" lvl="0" indent="0" algn="ctr" rtl="0">
              <a:lnSpc>
                <a:spcPct val="85000"/>
              </a:lnSpc>
              <a:spcBef>
                <a:spcPts val="0"/>
              </a:spcBef>
              <a:spcAft>
                <a:spcPts val="0"/>
              </a:spcAft>
              <a:buClr>
                <a:schemeClr val="dk1"/>
              </a:buClr>
              <a:buSzPts val="1100"/>
              <a:buFont typeface="Arial"/>
              <a:buNone/>
            </a:pPr>
            <a:r>
              <a:rPr lang="en-US" sz="1100" b="1" i="0" u="none" strike="noStrike" cap="none" dirty="0">
                <a:solidFill>
                  <a:schemeClr val="dk1"/>
                </a:solidFill>
                <a:latin typeface="Arial"/>
                <a:ea typeface="Arial"/>
                <a:cs typeface="Arial"/>
                <a:sym typeface="Arial"/>
              </a:rPr>
              <a:t>Gina Dahlem PhD, FNP-C, FAANP</a:t>
            </a:r>
            <a:endParaRPr sz="1100" b="0" i="0" u="none" strike="noStrike" cap="none" dirty="0">
              <a:solidFill>
                <a:srgbClr val="000000"/>
              </a:solidFill>
              <a:latin typeface="Arial"/>
              <a:ea typeface="Arial"/>
              <a:cs typeface="Arial"/>
              <a:sym typeface="Arial"/>
            </a:endParaRPr>
          </a:p>
        </p:txBody>
      </p:sp>
      <p:pic>
        <p:nvPicPr>
          <p:cNvPr id="869" name="Google Shape;869;p49" descr="A picture containing text&#10;&#10;Description automatically generated"/>
          <p:cNvPicPr preferRelativeResize="0"/>
          <p:nvPr/>
        </p:nvPicPr>
        <p:blipFill rotWithShape="1">
          <a:blip r:embed="rId6">
            <a:alphaModFix/>
          </a:blip>
          <a:srcRect/>
          <a:stretch/>
        </p:blipFill>
        <p:spPr>
          <a:xfrm>
            <a:off x="6794396" y="4240377"/>
            <a:ext cx="2114697" cy="670096"/>
          </a:xfrm>
          <a:prstGeom prst="rect">
            <a:avLst/>
          </a:prstGeom>
          <a:solidFill>
            <a:schemeClr val="bg1"/>
          </a:solidFill>
          <a:ln>
            <a:noFill/>
          </a:ln>
        </p:spPr>
      </p:pic>
      <p:sp>
        <p:nvSpPr>
          <p:cNvPr id="870" name="Google Shape;870;p49"/>
          <p:cNvSpPr txBox="1"/>
          <p:nvPr/>
        </p:nvSpPr>
        <p:spPr>
          <a:xfrm>
            <a:off x="4956190" y="4467527"/>
            <a:ext cx="135838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Proxima Nova" panose="02000506030000020004" pitchFamily="50" charset="0"/>
                <a:sym typeface="Arial"/>
              </a:rPr>
              <a:t>medicqi.org</a:t>
            </a:r>
            <a:endParaRPr>
              <a:latin typeface="Proxima Nova" panose="02000506030000020004" pitchFamily="50" charset="0"/>
            </a:endParaRPr>
          </a:p>
        </p:txBody>
      </p:sp>
      <p:sp>
        <p:nvSpPr>
          <p:cNvPr id="871" name="Google Shape;871;p49"/>
          <p:cNvSpPr txBox="1"/>
          <p:nvPr/>
        </p:nvSpPr>
        <p:spPr>
          <a:xfrm>
            <a:off x="3770231" y="3364552"/>
            <a:ext cx="1600200" cy="3317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strike="noStrike" cap="none">
                <a:solidFill>
                  <a:schemeClr val="dk1"/>
                </a:solidFill>
                <a:latin typeface="Arial"/>
                <a:ea typeface="Arial"/>
                <a:cs typeface="Arial"/>
                <a:sym typeface="Arial"/>
              </a:rPr>
              <a:t>Keith Kocher, MD, MPH</a:t>
            </a:r>
            <a:endParaRPr sz="1100" b="0" i="0" u="none" strike="noStrike" cap="none">
              <a:solidFill>
                <a:srgbClr val="000000"/>
              </a:solidFill>
              <a:latin typeface="Arial"/>
              <a:ea typeface="Arial"/>
              <a:cs typeface="Arial"/>
              <a:sym typeface="Arial"/>
            </a:endParaRPr>
          </a:p>
          <a:p>
            <a:pPr marL="0" marR="0" lvl="0" indent="0" algn="l" rtl="0">
              <a:lnSpc>
                <a:spcPct val="8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72" name="Google Shape;872;p49"/>
          <p:cNvSpPr txBox="1"/>
          <p:nvPr/>
        </p:nvSpPr>
        <p:spPr>
          <a:xfrm>
            <a:off x="2344043" y="4467527"/>
            <a:ext cx="200817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US" sz="1600" b="0" i="0" u="none" strike="noStrike" cap="none" dirty="0">
                <a:solidFill>
                  <a:schemeClr val="dk1"/>
                </a:solidFill>
                <a:latin typeface="Proxima Nova" panose="02000506030000020004" pitchFamily="50" charset="0"/>
                <a:sym typeface="Arial"/>
              </a:rPr>
              <a:t>Michigan-OPEN.org</a:t>
            </a:r>
            <a:endParaRPr dirty="0">
              <a:latin typeface="Proxima Nova" panose="02000506030000020004" pitchFamily="50" charset="0"/>
            </a:endParaRPr>
          </a:p>
        </p:txBody>
      </p:sp>
      <p:sp>
        <p:nvSpPr>
          <p:cNvPr id="873" name="Google Shape;873;p49"/>
          <p:cNvSpPr txBox="1"/>
          <p:nvPr/>
        </p:nvSpPr>
        <p:spPr>
          <a:xfrm>
            <a:off x="1070973" y="3530098"/>
            <a:ext cx="1283163"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@drchadb</a:t>
            </a:r>
            <a:endParaRPr sz="1000" b="0" i="0" u="none" strike="noStrike" cap="none">
              <a:solidFill>
                <a:srgbClr val="000000"/>
              </a:solidFill>
              <a:latin typeface="Arial"/>
              <a:ea typeface="Arial"/>
              <a:cs typeface="Arial"/>
              <a:sym typeface="Arial"/>
            </a:endParaRPr>
          </a:p>
        </p:txBody>
      </p:sp>
      <p:pic>
        <p:nvPicPr>
          <p:cNvPr id="874" name="Google Shape;874;p49"/>
          <p:cNvPicPr preferRelativeResize="0"/>
          <p:nvPr/>
        </p:nvPicPr>
        <p:blipFill rotWithShape="1">
          <a:blip r:embed="rId7">
            <a:alphaModFix/>
          </a:blip>
          <a:srcRect/>
          <a:stretch/>
        </p:blipFill>
        <p:spPr>
          <a:xfrm>
            <a:off x="1078482" y="3563182"/>
            <a:ext cx="293349" cy="213137"/>
          </a:xfrm>
          <a:prstGeom prst="rect">
            <a:avLst/>
          </a:prstGeom>
          <a:noFill/>
          <a:ln>
            <a:noFill/>
          </a:ln>
        </p:spPr>
      </p:pic>
      <p:pic>
        <p:nvPicPr>
          <p:cNvPr id="875" name="Google Shape;875;p49"/>
          <p:cNvPicPr preferRelativeResize="0"/>
          <p:nvPr/>
        </p:nvPicPr>
        <p:blipFill rotWithShape="1">
          <a:blip r:embed="rId7">
            <a:alphaModFix/>
          </a:blip>
          <a:srcRect/>
          <a:stretch/>
        </p:blipFill>
        <p:spPr>
          <a:xfrm>
            <a:off x="4058870" y="3589423"/>
            <a:ext cx="293349" cy="213137"/>
          </a:xfrm>
          <a:prstGeom prst="rect">
            <a:avLst/>
          </a:prstGeom>
          <a:noFill/>
          <a:ln>
            <a:noFill/>
          </a:ln>
        </p:spPr>
      </p:pic>
      <p:sp>
        <p:nvSpPr>
          <p:cNvPr id="876" name="Google Shape;876;p49"/>
          <p:cNvSpPr/>
          <p:nvPr/>
        </p:nvSpPr>
        <p:spPr>
          <a:xfrm>
            <a:off x="4298511" y="3560040"/>
            <a:ext cx="83227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@kekocher</a:t>
            </a:r>
            <a:endParaRPr/>
          </a:p>
        </p:txBody>
      </p:sp>
      <p:pic>
        <p:nvPicPr>
          <p:cNvPr id="877" name="Google Shape;877;p49" descr="Text, logo&#10;&#10;Description automatically generated"/>
          <p:cNvPicPr preferRelativeResize="0"/>
          <p:nvPr/>
        </p:nvPicPr>
        <p:blipFill rotWithShape="1">
          <a:blip r:embed="rId8">
            <a:alphaModFix/>
          </a:blip>
          <a:srcRect/>
          <a:stretch/>
        </p:blipFill>
        <p:spPr>
          <a:xfrm>
            <a:off x="309545" y="4244958"/>
            <a:ext cx="1694475" cy="776634"/>
          </a:xfrm>
          <a:prstGeom prst="rect">
            <a:avLst/>
          </a:prstGeom>
          <a:noFill/>
          <a:ln>
            <a:noFill/>
          </a:ln>
        </p:spPr>
      </p:pic>
      <p:cxnSp>
        <p:nvCxnSpPr>
          <p:cNvPr id="878" name="Google Shape;878;p49"/>
          <p:cNvCxnSpPr/>
          <p:nvPr/>
        </p:nvCxnSpPr>
        <p:spPr>
          <a:xfrm>
            <a:off x="4645419" y="4212435"/>
            <a:ext cx="0" cy="809157"/>
          </a:xfrm>
          <a:prstGeom prst="straightConnector1">
            <a:avLst/>
          </a:prstGeom>
          <a:noFill/>
          <a:ln w="9525" cap="flat" cmpd="sng">
            <a:solidFill>
              <a:schemeClr val="accent4"/>
            </a:solidFill>
            <a:prstDash val="solid"/>
            <a:round/>
            <a:headEnd type="none" w="sm" len="sm"/>
            <a:tailEnd type="none" w="sm" len="sm"/>
          </a:ln>
          <a:effectLst>
            <a:outerShdw blurRad="38100" dist="20000" dir="5400000" rotWithShape="0">
              <a:srgbClr val="000000">
                <a:alpha val="37647"/>
              </a:srgbClr>
            </a:outerShdw>
          </a:effectLst>
        </p:spPr>
      </p:cxnSp>
      <p:pic>
        <p:nvPicPr>
          <p:cNvPr id="2" name="Google Shape;320;p9" descr="Text&#10;&#10;Description automatically generated">
            <a:extLst>
              <a:ext uri="{FF2B5EF4-FFF2-40B4-BE49-F238E27FC236}">
                <a16:creationId xmlns:a16="http://schemas.microsoft.com/office/drawing/2014/main" id="{C768907C-A5D1-203E-326A-5EBAFF8CCE5C}"/>
              </a:ext>
            </a:extLst>
          </p:cNvPr>
          <p:cNvPicPr preferRelativeResize="0"/>
          <p:nvPr/>
        </p:nvPicPr>
        <p:blipFill rotWithShape="1">
          <a:blip r:embed="rId9">
            <a:alphaModFix/>
          </a:blip>
          <a:srcRect/>
          <a:stretch/>
        </p:blipFill>
        <p:spPr>
          <a:xfrm>
            <a:off x="8198863" y="554342"/>
            <a:ext cx="729983" cy="2152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5"/>
          <p:cNvSpPr/>
          <p:nvPr/>
        </p:nvSpPr>
        <p:spPr>
          <a:xfrm>
            <a:off x="-1928815" y="697121"/>
            <a:ext cx="3749257" cy="3749257"/>
          </a:xfrm>
          <a:prstGeom prst="ellipse">
            <a:avLst/>
          </a:prstGeom>
          <a:solidFill>
            <a:schemeClr val="lt1"/>
          </a:solidFill>
          <a:ln w="825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06" name="Google Shape;206;p5"/>
          <p:cNvSpPr/>
          <p:nvPr/>
        </p:nvSpPr>
        <p:spPr>
          <a:xfrm>
            <a:off x="-1664335" y="953984"/>
            <a:ext cx="3235529" cy="3235529"/>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07" name="Google Shape;207;p5"/>
          <p:cNvSpPr txBox="1"/>
          <p:nvPr/>
        </p:nvSpPr>
        <p:spPr>
          <a:xfrm>
            <a:off x="248629" y="219856"/>
            <a:ext cx="8654143"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300"/>
              <a:buFont typeface="Quattrocento Sans"/>
              <a:buNone/>
            </a:pPr>
            <a:r>
              <a:rPr lang="en-US" sz="3300" b="1" i="0" u="none" strike="noStrike" cap="none">
                <a:solidFill>
                  <a:schemeClr val="lt1"/>
                </a:solidFill>
                <a:latin typeface="Quattrocento Sans"/>
                <a:ea typeface="Quattrocento Sans"/>
                <a:cs typeface="Quattrocento Sans"/>
                <a:sym typeface="Quattrocento Sans"/>
              </a:rPr>
              <a:t>Transitions of Care</a:t>
            </a:r>
            <a:endParaRPr/>
          </a:p>
        </p:txBody>
      </p:sp>
      <p:sp>
        <p:nvSpPr>
          <p:cNvPr id="208" name="Google Shape;208;p5"/>
          <p:cNvSpPr/>
          <p:nvPr/>
        </p:nvSpPr>
        <p:spPr>
          <a:xfrm>
            <a:off x="2657557" y="1625636"/>
            <a:ext cx="5661518" cy="759108"/>
          </a:xfrm>
          <a:custGeom>
            <a:avLst/>
            <a:gdLst/>
            <a:ahLst/>
            <a:cxnLst/>
            <a:rect l="l" t="t" r="r" b="b"/>
            <a:pathLst>
              <a:path w="6212998" h="756918" extrusionOk="0">
                <a:moveTo>
                  <a:pt x="0" y="0"/>
                </a:moveTo>
                <a:lnTo>
                  <a:pt x="6212998" y="0"/>
                </a:lnTo>
                <a:lnTo>
                  <a:pt x="6212998" y="756918"/>
                </a:lnTo>
                <a:lnTo>
                  <a:pt x="0" y="756918"/>
                </a:lnTo>
                <a:lnTo>
                  <a:pt x="0" y="0"/>
                </a:lnTo>
                <a:close/>
              </a:path>
            </a:pathLst>
          </a:custGeom>
          <a:solidFill>
            <a:srgbClr val="FFB00D"/>
          </a:solidFill>
          <a:ln>
            <a:noFill/>
          </a:ln>
        </p:spPr>
        <p:txBody>
          <a:bodyPr spcFirstLastPara="1" wrap="square" lIns="454050" tIns="51425" rIns="51425" bIns="51425" anchor="ctr" anchorCtr="0">
            <a:noAutofit/>
          </a:bodyPr>
          <a:lstStyle/>
          <a:p>
            <a:pPr marL="0" marR="0" lvl="0" indent="0" algn="l" rtl="0">
              <a:lnSpc>
                <a:spcPct val="90000"/>
              </a:lnSpc>
              <a:spcBef>
                <a:spcPts val="0"/>
              </a:spcBef>
              <a:spcAft>
                <a:spcPts val="0"/>
              </a:spcAft>
              <a:buClr>
                <a:schemeClr val="lt1"/>
              </a:buClr>
              <a:buSzPts val="2025"/>
              <a:buFont typeface="Montserrat"/>
              <a:buNone/>
            </a:pPr>
            <a:r>
              <a:rPr lang="en-US" sz="2025" b="1" i="0" u="none" strike="noStrike" cap="none">
                <a:solidFill>
                  <a:schemeClr val="lt1"/>
                </a:solidFill>
                <a:latin typeface="Montserrat"/>
                <a:ea typeface="Montserrat"/>
                <a:cs typeface="Montserrat"/>
                <a:sym typeface="Montserrat"/>
              </a:rPr>
              <a:t>SCREEN</a:t>
            </a:r>
            <a:r>
              <a:rPr lang="en-US" sz="2025" b="0" i="0" u="none" strike="noStrike" cap="none">
                <a:solidFill>
                  <a:schemeClr val="lt1"/>
                </a:solidFill>
                <a:latin typeface="Montserrat"/>
                <a:ea typeface="Montserrat"/>
                <a:cs typeface="Montserrat"/>
                <a:sym typeface="Montserrat"/>
              </a:rPr>
              <a:t> for opioid related risk</a:t>
            </a:r>
            <a:endParaRPr/>
          </a:p>
        </p:txBody>
      </p:sp>
      <p:sp>
        <p:nvSpPr>
          <p:cNvPr id="209" name="Google Shape;209;p5"/>
          <p:cNvSpPr/>
          <p:nvPr/>
        </p:nvSpPr>
        <p:spPr>
          <a:xfrm>
            <a:off x="2807588" y="2774770"/>
            <a:ext cx="5511487" cy="763181"/>
          </a:xfrm>
          <a:custGeom>
            <a:avLst/>
            <a:gdLst/>
            <a:ahLst/>
            <a:cxnLst/>
            <a:rect l="l" t="t" r="r" b="b"/>
            <a:pathLst>
              <a:path w="5775703" h="756918" extrusionOk="0">
                <a:moveTo>
                  <a:pt x="0" y="0"/>
                </a:moveTo>
                <a:lnTo>
                  <a:pt x="5775703" y="0"/>
                </a:lnTo>
                <a:lnTo>
                  <a:pt x="5775703" y="756918"/>
                </a:lnTo>
                <a:lnTo>
                  <a:pt x="0" y="756918"/>
                </a:lnTo>
                <a:lnTo>
                  <a:pt x="0" y="0"/>
                </a:lnTo>
                <a:close/>
              </a:path>
            </a:pathLst>
          </a:custGeom>
          <a:solidFill>
            <a:srgbClr val="06B050"/>
          </a:solidFill>
          <a:ln>
            <a:noFill/>
          </a:ln>
        </p:spPr>
        <p:txBody>
          <a:bodyPr spcFirstLastPara="1" wrap="square" lIns="454050" tIns="51425" rIns="51425" bIns="51425" anchor="ctr" anchorCtr="0">
            <a:noAutofit/>
          </a:bodyPr>
          <a:lstStyle/>
          <a:p>
            <a:pPr marL="0" marR="0" lvl="0" indent="0" algn="l" rtl="0">
              <a:lnSpc>
                <a:spcPct val="90000"/>
              </a:lnSpc>
              <a:spcBef>
                <a:spcPts val="0"/>
              </a:spcBef>
              <a:spcAft>
                <a:spcPts val="0"/>
              </a:spcAft>
              <a:buClr>
                <a:schemeClr val="lt1"/>
              </a:buClr>
              <a:buSzPts val="2025"/>
              <a:buFont typeface="Montserrat"/>
              <a:buNone/>
            </a:pPr>
            <a:r>
              <a:rPr lang="en-US" sz="2025" b="1" i="0" u="none" strike="noStrike" cap="none">
                <a:solidFill>
                  <a:schemeClr val="lt1"/>
                </a:solidFill>
                <a:latin typeface="Montserrat"/>
                <a:ea typeface="Montserrat"/>
                <a:cs typeface="Montserrat"/>
                <a:sym typeface="Montserrat"/>
              </a:rPr>
              <a:t>COMMUNICATE </a:t>
            </a:r>
            <a:r>
              <a:rPr lang="en-US" sz="2025" b="0" i="0" u="none" strike="noStrike" cap="none">
                <a:solidFill>
                  <a:schemeClr val="lt1"/>
                </a:solidFill>
                <a:latin typeface="Montserrat"/>
                <a:ea typeface="Montserrat"/>
                <a:cs typeface="Montserrat"/>
                <a:sym typeface="Montserrat"/>
              </a:rPr>
              <a:t>with patients and caregivers</a:t>
            </a:r>
            <a:endParaRPr/>
          </a:p>
        </p:txBody>
      </p:sp>
      <p:sp>
        <p:nvSpPr>
          <p:cNvPr id="210" name="Google Shape;210;p5"/>
          <p:cNvSpPr/>
          <p:nvPr/>
        </p:nvSpPr>
        <p:spPr>
          <a:xfrm>
            <a:off x="2807588" y="3933488"/>
            <a:ext cx="5511487" cy="744917"/>
          </a:xfrm>
          <a:custGeom>
            <a:avLst/>
            <a:gdLst/>
            <a:ahLst/>
            <a:cxnLst/>
            <a:rect l="l" t="t" r="r" b="b"/>
            <a:pathLst>
              <a:path w="6212998" h="756918" extrusionOk="0">
                <a:moveTo>
                  <a:pt x="0" y="0"/>
                </a:moveTo>
                <a:lnTo>
                  <a:pt x="6212998" y="0"/>
                </a:lnTo>
                <a:lnTo>
                  <a:pt x="6212998" y="756918"/>
                </a:lnTo>
                <a:lnTo>
                  <a:pt x="0" y="756918"/>
                </a:lnTo>
                <a:lnTo>
                  <a:pt x="0" y="0"/>
                </a:lnTo>
                <a:close/>
              </a:path>
            </a:pathLst>
          </a:custGeom>
          <a:solidFill>
            <a:srgbClr val="00B0F0"/>
          </a:solidFill>
          <a:ln>
            <a:noFill/>
          </a:ln>
        </p:spPr>
        <p:txBody>
          <a:bodyPr spcFirstLastPara="1" wrap="square" lIns="454050" tIns="51425" rIns="51425" bIns="51425" anchor="ctr" anchorCtr="0">
            <a:noAutofit/>
          </a:bodyPr>
          <a:lstStyle/>
          <a:p>
            <a:pPr marL="0" marR="0" lvl="0" indent="0" algn="l" rtl="0">
              <a:lnSpc>
                <a:spcPct val="90000"/>
              </a:lnSpc>
              <a:spcBef>
                <a:spcPts val="0"/>
              </a:spcBef>
              <a:spcAft>
                <a:spcPts val="0"/>
              </a:spcAft>
              <a:buClr>
                <a:schemeClr val="lt1"/>
              </a:buClr>
              <a:buSzPts val="2025"/>
              <a:buFont typeface="Montserrat"/>
              <a:buNone/>
            </a:pPr>
            <a:r>
              <a:rPr lang="en-US" sz="2025" b="1" i="0" u="none" strike="noStrike" cap="none">
                <a:solidFill>
                  <a:schemeClr val="lt1"/>
                </a:solidFill>
                <a:latin typeface="Montserrat"/>
                <a:ea typeface="Montserrat"/>
                <a:cs typeface="Montserrat"/>
                <a:sym typeface="Montserrat"/>
              </a:rPr>
              <a:t>COORDINATE CARE </a:t>
            </a:r>
            <a:r>
              <a:rPr lang="en-US" sz="2025" b="0" i="0" u="none" strike="noStrike" cap="none">
                <a:solidFill>
                  <a:schemeClr val="lt1"/>
                </a:solidFill>
                <a:latin typeface="Montserrat"/>
                <a:ea typeface="Montserrat"/>
                <a:cs typeface="Montserrat"/>
                <a:sym typeface="Montserrat"/>
              </a:rPr>
              <a:t>across providers </a:t>
            </a:r>
            <a:endParaRPr/>
          </a:p>
        </p:txBody>
      </p:sp>
      <p:grpSp>
        <p:nvGrpSpPr>
          <p:cNvPr id="211" name="Google Shape;211;p5"/>
          <p:cNvGrpSpPr/>
          <p:nvPr/>
        </p:nvGrpSpPr>
        <p:grpSpPr>
          <a:xfrm>
            <a:off x="2100689" y="1547545"/>
            <a:ext cx="912114" cy="909537"/>
            <a:chOff x="1995616" y="1652403"/>
            <a:chExt cx="1216152" cy="1212716"/>
          </a:xfrm>
        </p:grpSpPr>
        <p:sp>
          <p:nvSpPr>
            <p:cNvPr id="212" name="Google Shape;212;p5"/>
            <p:cNvSpPr/>
            <p:nvPr/>
          </p:nvSpPr>
          <p:spPr>
            <a:xfrm>
              <a:off x="1995616" y="1652403"/>
              <a:ext cx="1216152" cy="1212716"/>
            </a:xfrm>
            <a:prstGeom prst="ellipse">
              <a:avLst/>
            </a:prstGeom>
            <a:solidFill>
              <a:schemeClr val="lt1"/>
            </a:solidFill>
            <a:ln w="25400" cap="flat" cmpd="sng">
              <a:solidFill>
                <a:srgbClr val="FFB0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2122060" y="1784590"/>
              <a:ext cx="960661" cy="960661"/>
            </a:xfrm>
            <a:prstGeom prst="ellipse">
              <a:avLst/>
            </a:prstGeom>
            <a:solidFill>
              <a:srgbClr val="FFB1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214" name="Google Shape;214;p5"/>
            <p:cNvPicPr preferRelativeResize="0"/>
            <p:nvPr/>
          </p:nvPicPr>
          <p:blipFill rotWithShape="1">
            <a:blip r:embed="rId3">
              <a:alphaModFix/>
            </a:blip>
            <a:srcRect/>
            <a:stretch/>
          </p:blipFill>
          <p:spPr>
            <a:xfrm>
              <a:off x="2085269" y="1740012"/>
              <a:ext cx="1034734" cy="929149"/>
            </a:xfrm>
            <a:prstGeom prst="rect">
              <a:avLst/>
            </a:prstGeom>
            <a:noFill/>
            <a:ln>
              <a:noFill/>
            </a:ln>
          </p:spPr>
        </p:pic>
      </p:grpSp>
      <p:grpSp>
        <p:nvGrpSpPr>
          <p:cNvPr id="215" name="Google Shape;215;p5"/>
          <p:cNvGrpSpPr/>
          <p:nvPr/>
        </p:nvGrpSpPr>
        <p:grpSpPr>
          <a:xfrm>
            <a:off x="2182792" y="2700050"/>
            <a:ext cx="912114" cy="909537"/>
            <a:chOff x="2591414" y="3366150"/>
            <a:chExt cx="1216152" cy="1212716"/>
          </a:xfrm>
        </p:grpSpPr>
        <p:grpSp>
          <p:nvGrpSpPr>
            <p:cNvPr id="216" name="Google Shape;216;p5"/>
            <p:cNvGrpSpPr/>
            <p:nvPr/>
          </p:nvGrpSpPr>
          <p:grpSpPr>
            <a:xfrm>
              <a:off x="2591414" y="3366150"/>
              <a:ext cx="1216152" cy="1212716"/>
              <a:chOff x="1995616" y="1652403"/>
              <a:chExt cx="1216152" cy="1212716"/>
            </a:xfrm>
          </p:grpSpPr>
          <p:sp>
            <p:nvSpPr>
              <p:cNvPr id="217" name="Google Shape;217;p5"/>
              <p:cNvSpPr/>
              <p:nvPr/>
            </p:nvSpPr>
            <p:spPr>
              <a:xfrm>
                <a:off x="1995616" y="1652403"/>
                <a:ext cx="1216152" cy="1212716"/>
              </a:xfrm>
              <a:prstGeom prst="ellipse">
                <a:avLst/>
              </a:prstGeom>
              <a:solidFill>
                <a:schemeClr val="lt1"/>
              </a:solidFill>
              <a:ln w="25400" cap="flat" cmpd="sng">
                <a:solidFill>
                  <a:srgbClr val="06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2122060" y="1784590"/>
                <a:ext cx="960661" cy="960661"/>
              </a:xfrm>
              <a:prstGeom prst="ellipse">
                <a:avLst/>
              </a:prstGeom>
              <a:solidFill>
                <a:srgbClr val="06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pic>
          <p:nvPicPr>
            <p:cNvPr id="219" name="Google Shape;219;p5"/>
            <p:cNvPicPr preferRelativeResize="0"/>
            <p:nvPr/>
          </p:nvPicPr>
          <p:blipFill rotWithShape="1">
            <a:blip r:embed="rId4">
              <a:alphaModFix/>
            </a:blip>
            <a:srcRect/>
            <a:stretch/>
          </p:blipFill>
          <p:spPr>
            <a:xfrm>
              <a:off x="2701956" y="3467107"/>
              <a:ext cx="996139" cy="960661"/>
            </a:xfrm>
            <a:prstGeom prst="rect">
              <a:avLst/>
            </a:prstGeom>
            <a:noFill/>
            <a:ln>
              <a:noFill/>
            </a:ln>
          </p:spPr>
        </p:pic>
      </p:grpSp>
      <p:sp>
        <p:nvSpPr>
          <p:cNvPr id="220" name="Google Shape;220;p5"/>
          <p:cNvSpPr/>
          <p:nvPr/>
        </p:nvSpPr>
        <p:spPr>
          <a:xfrm>
            <a:off x="2112615" y="3814334"/>
            <a:ext cx="912114" cy="909537"/>
          </a:xfrm>
          <a:prstGeom prst="ellipse">
            <a:avLst/>
          </a:prstGeom>
          <a:solidFill>
            <a:schemeClr val="lt1"/>
          </a:solidFill>
          <a:ln w="25400"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2207448" y="3913476"/>
            <a:ext cx="720496" cy="720496"/>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222" name="Google Shape;222;p5"/>
          <p:cNvPicPr preferRelativeResize="0"/>
          <p:nvPr/>
        </p:nvPicPr>
        <p:blipFill rotWithShape="1">
          <a:blip r:embed="rId5">
            <a:alphaModFix/>
          </a:blip>
          <a:srcRect/>
          <a:stretch/>
        </p:blipFill>
        <p:spPr>
          <a:xfrm>
            <a:off x="26333" y="1969849"/>
            <a:ext cx="1316856" cy="1212106"/>
          </a:xfrm>
          <a:prstGeom prst="rect">
            <a:avLst/>
          </a:prstGeom>
          <a:noFill/>
          <a:ln>
            <a:noFill/>
          </a:ln>
        </p:spPr>
      </p:pic>
      <p:pic>
        <p:nvPicPr>
          <p:cNvPr id="223" name="Google Shape;223;p5" descr="A close up of a logo&#10;&#10;Description automatically generated"/>
          <p:cNvPicPr preferRelativeResize="0"/>
          <p:nvPr/>
        </p:nvPicPr>
        <p:blipFill rotWithShape="1">
          <a:blip r:embed="rId6">
            <a:alphaModFix/>
          </a:blip>
          <a:srcRect/>
          <a:stretch/>
        </p:blipFill>
        <p:spPr>
          <a:xfrm>
            <a:off x="2250897" y="4033408"/>
            <a:ext cx="619028" cy="619028"/>
          </a:xfrm>
          <a:prstGeom prst="rect">
            <a:avLst/>
          </a:prstGeom>
          <a:noFill/>
          <a:ln>
            <a:noFill/>
          </a:ln>
        </p:spPr>
      </p:pic>
      <p:sp>
        <p:nvSpPr>
          <p:cNvPr id="224" name="Google Shape;224;p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Transitions of Care</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pSp>
        <p:nvGrpSpPr>
          <p:cNvPr id="229" name="Google Shape;229;p6"/>
          <p:cNvGrpSpPr/>
          <p:nvPr/>
        </p:nvGrpSpPr>
        <p:grpSpPr>
          <a:xfrm flipH="1">
            <a:off x="5998805" y="2419558"/>
            <a:ext cx="2998451" cy="1279466"/>
            <a:chOff x="7874107" y="4119262"/>
            <a:chExt cx="4679163" cy="1996641"/>
          </a:xfrm>
        </p:grpSpPr>
        <p:sp>
          <p:nvSpPr>
            <p:cNvPr id="230" name="Google Shape;230;p6"/>
            <p:cNvSpPr/>
            <p:nvPr/>
          </p:nvSpPr>
          <p:spPr>
            <a:xfrm>
              <a:off x="9587216" y="4514266"/>
              <a:ext cx="2966054" cy="1206630"/>
            </a:xfrm>
            <a:prstGeom prst="rect">
              <a:avLst/>
            </a:prstGeom>
            <a:solidFill>
              <a:srgbClr val="FF7E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Opioid Use </a:t>
              </a:r>
              <a:endParaRPr/>
            </a:p>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Disorder</a:t>
              </a:r>
              <a:endParaRPr/>
            </a:p>
          </p:txBody>
        </p:sp>
        <p:sp>
          <p:nvSpPr>
            <p:cNvPr id="231" name="Google Shape;231;p6"/>
            <p:cNvSpPr/>
            <p:nvPr/>
          </p:nvSpPr>
          <p:spPr>
            <a:xfrm>
              <a:off x="7874107" y="4119262"/>
              <a:ext cx="1996641" cy="1996641"/>
            </a:xfrm>
            <a:prstGeom prst="ellipse">
              <a:avLst/>
            </a:prstGeom>
            <a:solidFill>
              <a:schemeClr val="lt1"/>
            </a:solidFill>
            <a:ln w="63500" cap="flat" cmpd="sng">
              <a:solidFill>
                <a:srgbClr val="FF7E7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32" name="Google Shape;232;p6"/>
            <p:cNvSpPr/>
            <p:nvPr/>
          </p:nvSpPr>
          <p:spPr>
            <a:xfrm>
              <a:off x="8026053" y="4271208"/>
              <a:ext cx="1692747" cy="1692747"/>
            </a:xfrm>
            <a:prstGeom prst="ellipse">
              <a:avLst/>
            </a:prstGeom>
            <a:solidFill>
              <a:srgbClr val="FF7E79">
                <a:alpha val="4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nvGrpSpPr>
          <p:cNvPr id="233" name="Google Shape;233;p6"/>
          <p:cNvGrpSpPr/>
          <p:nvPr/>
        </p:nvGrpSpPr>
        <p:grpSpPr>
          <a:xfrm>
            <a:off x="454248" y="3639661"/>
            <a:ext cx="3209260" cy="1279466"/>
            <a:chOff x="4091052" y="2274570"/>
            <a:chExt cx="5008140" cy="1996641"/>
          </a:xfrm>
        </p:grpSpPr>
        <p:sp>
          <p:nvSpPr>
            <p:cNvPr id="234" name="Google Shape;234;p6"/>
            <p:cNvSpPr/>
            <p:nvPr/>
          </p:nvSpPr>
          <p:spPr>
            <a:xfrm>
              <a:off x="5759415" y="2669574"/>
              <a:ext cx="3339777" cy="1206630"/>
            </a:xfrm>
            <a:prstGeom prst="rect">
              <a:avLst/>
            </a:prstGeom>
            <a:solidFill>
              <a:srgbClr val="0096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Painless: The</a:t>
              </a:r>
              <a:endParaRPr/>
            </a:p>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 Opioid Musical</a:t>
              </a:r>
              <a:endParaRPr/>
            </a:p>
          </p:txBody>
        </p:sp>
        <p:sp>
          <p:nvSpPr>
            <p:cNvPr id="235" name="Google Shape;235;p6"/>
            <p:cNvSpPr/>
            <p:nvPr/>
          </p:nvSpPr>
          <p:spPr>
            <a:xfrm>
              <a:off x="4091052" y="2274570"/>
              <a:ext cx="1996641" cy="1996641"/>
            </a:xfrm>
            <a:prstGeom prst="ellipse">
              <a:avLst/>
            </a:prstGeom>
            <a:solidFill>
              <a:schemeClr val="lt1"/>
            </a:solidFill>
            <a:ln w="63500" cap="flat" cmpd="sng">
              <a:solidFill>
                <a:srgbClr val="00969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36" name="Google Shape;236;p6"/>
            <p:cNvSpPr/>
            <p:nvPr/>
          </p:nvSpPr>
          <p:spPr>
            <a:xfrm>
              <a:off x="4259463" y="2426515"/>
              <a:ext cx="1692747" cy="1692747"/>
            </a:xfrm>
            <a:prstGeom prst="ellipse">
              <a:avLst/>
            </a:prstGeom>
            <a:solidFill>
              <a:srgbClr val="7EC8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nvGrpSpPr>
          <p:cNvPr id="237" name="Google Shape;237;p6"/>
          <p:cNvGrpSpPr/>
          <p:nvPr/>
        </p:nvGrpSpPr>
        <p:grpSpPr>
          <a:xfrm flipH="1">
            <a:off x="3045417" y="2393569"/>
            <a:ext cx="3183767" cy="1279466"/>
            <a:chOff x="7874107" y="4119262"/>
            <a:chExt cx="4968355" cy="1996641"/>
          </a:xfrm>
        </p:grpSpPr>
        <p:sp>
          <p:nvSpPr>
            <p:cNvPr id="238" name="Google Shape;238;p6"/>
            <p:cNvSpPr/>
            <p:nvPr/>
          </p:nvSpPr>
          <p:spPr>
            <a:xfrm>
              <a:off x="9587215" y="4514266"/>
              <a:ext cx="3255247" cy="1206630"/>
            </a:xfrm>
            <a:prstGeom prst="rect">
              <a:avLst/>
            </a:prstGeom>
            <a:solidFill>
              <a:srgbClr val="0118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Dentistry</a:t>
              </a:r>
              <a:endParaRPr/>
            </a:p>
          </p:txBody>
        </p:sp>
        <p:sp>
          <p:nvSpPr>
            <p:cNvPr id="239" name="Google Shape;239;p6"/>
            <p:cNvSpPr/>
            <p:nvPr/>
          </p:nvSpPr>
          <p:spPr>
            <a:xfrm>
              <a:off x="7874107" y="4119262"/>
              <a:ext cx="1996641" cy="1996641"/>
            </a:xfrm>
            <a:prstGeom prst="ellipse">
              <a:avLst/>
            </a:prstGeom>
            <a:solidFill>
              <a:schemeClr val="lt1"/>
            </a:solidFill>
            <a:ln w="63500" cap="flat" cmpd="sng">
              <a:solidFill>
                <a:srgbClr val="0118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40" name="Google Shape;240;p6"/>
            <p:cNvSpPr/>
            <p:nvPr/>
          </p:nvSpPr>
          <p:spPr>
            <a:xfrm>
              <a:off x="8026053" y="4271208"/>
              <a:ext cx="1692747" cy="1692747"/>
            </a:xfrm>
            <a:prstGeom prst="ellipse">
              <a:avLst/>
            </a:prstGeom>
            <a:solidFill>
              <a:srgbClr val="011893">
                <a:alpha val="4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nvGrpSpPr>
          <p:cNvPr id="241" name="Google Shape;241;p6"/>
          <p:cNvGrpSpPr/>
          <p:nvPr/>
        </p:nvGrpSpPr>
        <p:grpSpPr>
          <a:xfrm>
            <a:off x="3280402" y="3655759"/>
            <a:ext cx="3348572" cy="1279466"/>
            <a:chOff x="7874107" y="4119262"/>
            <a:chExt cx="5035941" cy="1996641"/>
          </a:xfrm>
        </p:grpSpPr>
        <p:sp>
          <p:nvSpPr>
            <p:cNvPr id="242" name="Google Shape;242;p6"/>
            <p:cNvSpPr/>
            <p:nvPr/>
          </p:nvSpPr>
          <p:spPr>
            <a:xfrm>
              <a:off x="9664206" y="4535010"/>
              <a:ext cx="3245842" cy="1197629"/>
            </a:xfrm>
            <a:prstGeom prst="rect">
              <a:avLst/>
            </a:prstGeom>
            <a:solidFill>
              <a:srgbClr val="FF6B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Educate Providers, </a:t>
              </a:r>
              <a:endParaRPr/>
            </a:p>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Patients and Communities</a:t>
              </a:r>
              <a:endParaRPr/>
            </a:p>
          </p:txBody>
        </p:sp>
        <p:sp>
          <p:nvSpPr>
            <p:cNvPr id="243" name="Google Shape;243;p6"/>
            <p:cNvSpPr/>
            <p:nvPr/>
          </p:nvSpPr>
          <p:spPr>
            <a:xfrm>
              <a:off x="7874107" y="4119262"/>
              <a:ext cx="1996641" cy="1996641"/>
            </a:xfrm>
            <a:prstGeom prst="ellipse">
              <a:avLst/>
            </a:prstGeom>
            <a:solidFill>
              <a:schemeClr val="lt1"/>
            </a:solidFill>
            <a:ln w="63500" cap="flat" cmpd="sng">
              <a:solidFill>
                <a:srgbClr val="FF6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44" name="Google Shape;244;p6"/>
            <p:cNvSpPr/>
            <p:nvPr/>
          </p:nvSpPr>
          <p:spPr>
            <a:xfrm>
              <a:off x="8026053" y="4271208"/>
              <a:ext cx="1692747" cy="1692747"/>
            </a:xfrm>
            <a:prstGeom prst="ellipse">
              <a:avLst/>
            </a:prstGeom>
            <a:solidFill>
              <a:srgbClr val="FF9300">
                <a:alpha val="7960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nvGrpSpPr>
          <p:cNvPr id="245" name="Google Shape;245;p6"/>
          <p:cNvGrpSpPr/>
          <p:nvPr/>
        </p:nvGrpSpPr>
        <p:grpSpPr>
          <a:xfrm flipH="1">
            <a:off x="-2297" y="2419558"/>
            <a:ext cx="3231750" cy="1279466"/>
            <a:chOff x="70986" y="2274570"/>
            <a:chExt cx="5043234" cy="1996641"/>
          </a:xfrm>
        </p:grpSpPr>
        <p:sp>
          <p:nvSpPr>
            <p:cNvPr id="246" name="Google Shape;246;p6"/>
            <p:cNvSpPr/>
            <p:nvPr/>
          </p:nvSpPr>
          <p:spPr>
            <a:xfrm>
              <a:off x="1818382" y="2669574"/>
              <a:ext cx="3295838" cy="1206630"/>
            </a:xfrm>
            <a:prstGeom prst="rect">
              <a:avLst/>
            </a:prstGeom>
            <a:solidFill>
              <a:srgbClr val="16C4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Transitions </a:t>
              </a:r>
              <a:endParaRPr/>
            </a:p>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of Care</a:t>
              </a:r>
              <a:endParaRPr/>
            </a:p>
          </p:txBody>
        </p:sp>
        <p:sp>
          <p:nvSpPr>
            <p:cNvPr id="247" name="Google Shape;247;p6"/>
            <p:cNvSpPr/>
            <p:nvPr/>
          </p:nvSpPr>
          <p:spPr>
            <a:xfrm>
              <a:off x="70986" y="2274570"/>
              <a:ext cx="1996641" cy="1996641"/>
            </a:xfrm>
            <a:prstGeom prst="ellipse">
              <a:avLst/>
            </a:prstGeom>
            <a:solidFill>
              <a:schemeClr val="lt1"/>
            </a:solidFill>
            <a:ln w="63500" cap="flat" cmpd="sng">
              <a:solidFill>
                <a:srgbClr val="16C4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48" name="Google Shape;248;p6"/>
            <p:cNvSpPr/>
            <p:nvPr/>
          </p:nvSpPr>
          <p:spPr>
            <a:xfrm>
              <a:off x="222933" y="2426514"/>
              <a:ext cx="1692747" cy="1692747"/>
            </a:xfrm>
            <a:prstGeom prst="ellipse">
              <a:avLst/>
            </a:prstGeom>
            <a:solidFill>
              <a:srgbClr val="8BE1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nvGrpSpPr>
          <p:cNvPr id="249" name="Google Shape;249;p6"/>
          <p:cNvGrpSpPr/>
          <p:nvPr/>
        </p:nvGrpSpPr>
        <p:grpSpPr>
          <a:xfrm>
            <a:off x="6518327" y="3675975"/>
            <a:ext cx="2635389" cy="1279466"/>
            <a:chOff x="7874107" y="4119262"/>
            <a:chExt cx="4249636" cy="1996641"/>
          </a:xfrm>
        </p:grpSpPr>
        <p:sp>
          <p:nvSpPr>
            <p:cNvPr id="250" name="Google Shape;250;p6"/>
            <p:cNvSpPr/>
            <p:nvPr/>
          </p:nvSpPr>
          <p:spPr>
            <a:xfrm>
              <a:off x="9639622" y="4514266"/>
              <a:ext cx="2484121" cy="1206630"/>
            </a:xfrm>
            <a:prstGeom prst="rect">
              <a:avLst/>
            </a:prstGeom>
            <a:solidFill>
              <a:srgbClr val="009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Inform Policy</a:t>
              </a:r>
              <a:endParaRPr/>
            </a:p>
          </p:txBody>
        </p:sp>
        <p:sp>
          <p:nvSpPr>
            <p:cNvPr id="251" name="Google Shape;251;p6"/>
            <p:cNvSpPr/>
            <p:nvPr/>
          </p:nvSpPr>
          <p:spPr>
            <a:xfrm>
              <a:off x="7874107" y="4119262"/>
              <a:ext cx="1996641" cy="1996641"/>
            </a:xfrm>
            <a:prstGeom prst="ellipse">
              <a:avLst/>
            </a:prstGeom>
            <a:solidFill>
              <a:schemeClr val="lt1"/>
            </a:solidFill>
            <a:ln w="63500" cap="flat" cmpd="sng">
              <a:solidFill>
                <a:srgbClr val="0096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52" name="Google Shape;252;p6"/>
            <p:cNvSpPr/>
            <p:nvPr/>
          </p:nvSpPr>
          <p:spPr>
            <a:xfrm>
              <a:off x="8026053" y="4271208"/>
              <a:ext cx="1692747" cy="1692747"/>
            </a:xfrm>
            <a:prstGeom prst="ellipse">
              <a:avLst/>
            </a:prstGeom>
            <a:solidFill>
              <a:srgbClr val="0096FF">
                <a:alpha val="5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nvGrpSpPr>
          <p:cNvPr id="253" name="Google Shape;253;p6"/>
          <p:cNvGrpSpPr/>
          <p:nvPr/>
        </p:nvGrpSpPr>
        <p:grpSpPr>
          <a:xfrm>
            <a:off x="458307" y="1191340"/>
            <a:ext cx="3141180" cy="1279466"/>
            <a:chOff x="70986" y="2274570"/>
            <a:chExt cx="4901898" cy="1996641"/>
          </a:xfrm>
        </p:grpSpPr>
        <p:sp>
          <p:nvSpPr>
            <p:cNvPr id="254" name="Google Shape;254;p6"/>
            <p:cNvSpPr/>
            <p:nvPr/>
          </p:nvSpPr>
          <p:spPr>
            <a:xfrm>
              <a:off x="1677045" y="2669574"/>
              <a:ext cx="3295839" cy="1206630"/>
            </a:xfrm>
            <a:prstGeom prst="rect">
              <a:avLst/>
            </a:prstGeom>
            <a:solidFill>
              <a:srgbClr val="FF23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Prescribing </a:t>
              </a:r>
              <a:endParaRPr/>
            </a:p>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Recommendations</a:t>
              </a:r>
              <a:endParaRPr/>
            </a:p>
          </p:txBody>
        </p:sp>
        <p:sp>
          <p:nvSpPr>
            <p:cNvPr id="255" name="Google Shape;255;p6"/>
            <p:cNvSpPr/>
            <p:nvPr/>
          </p:nvSpPr>
          <p:spPr>
            <a:xfrm>
              <a:off x="70986" y="2274570"/>
              <a:ext cx="1996641" cy="1996641"/>
            </a:xfrm>
            <a:prstGeom prst="ellipse">
              <a:avLst/>
            </a:prstGeom>
            <a:solidFill>
              <a:schemeClr val="lt1"/>
            </a:solidFill>
            <a:ln w="63500" cap="flat" cmpd="sng">
              <a:solidFill>
                <a:srgbClr val="FF23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56" name="Google Shape;256;p6"/>
            <p:cNvSpPr/>
            <p:nvPr/>
          </p:nvSpPr>
          <p:spPr>
            <a:xfrm>
              <a:off x="222933" y="2426514"/>
              <a:ext cx="1692747" cy="1692747"/>
            </a:xfrm>
            <a:prstGeom prst="ellipse">
              <a:avLst/>
            </a:prstGeom>
            <a:solidFill>
              <a:srgbClr val="FF91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nvGrpSpPr>
          <p:cNvPr id="257" name="Google Shape;257;p6"/>
          <p:cNvGrpSpPr/>
          <p:nvPr/>
        </p:nvGrpSpPr>
        <p:grpSpPr>
          <a:xfrm>
            <a:off x="3495087" y="1187056"/>
            <a:ext cx="3075035" cy="1279466"/>
            <a:chOff x="4091052" y="2274570"/>
            <a:chExt cx="4798671" cy="1996641"/>
          </a:xfrm>
        </p:grpSpPr>
        <p:sp>
          <p:nvSpPr>
            <p:cNvPr id="258" name="Google Shape;258;p6"/>
            <p:cNvSpPr/>
            <p:nvPr/>
          </p:nvSpPr>
          <p:spPr>
            <a:xfrm>
              <a:off x="5923673" y="2669574"/>
              <a:ext cx="2966050" cy="1206630"/>
            </a:xfrm>
            <a:prstGeom prst="rect">
              <a:avLst/>
            </a:prstGeom>
            <a:solidFill>
              <a:srgbClr val="FEC1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Community</a:t>
              </a:r>
              <a:endParaRPr/>
            </a:p>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Outreach</a:t>
              </a:r>
              <a:endParaRPr/>
            </a:p>
          </p:txBody>
        </p:sp>
        <p:sp>
          <p:nvSpPr>
            <p:cNvPr id="259" name="Google Shape;259;p6"/>
            <p:cNvSpPr/>
            <p:nvPr/>
          </p:nvSpPr>
          <p:spPr>
            <a:xfrm>
              <a:off x="4091052" y="2274570"/>
              <a:ext cx="1996641" cy="1996641"/>
            </a:xfrm>
            <a:prstGeom prst="ellipse">
              <a:avLst/>
            </a:prstGeom>
            <a:solidFill>
              <a:schemeClr val="lt1"/>
            </a:solidFill>
            <a:ln w="63500" cap="flat" cmpd="sng">
              <a:solidFill>
                <a:srgbClr val="FEC1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60" name="Google Shape;260;p6"/>
            <p:cNvSpPr/>
            <p:nvPr/>
          </p:nvSpPr>
          <p:spPr>
            <a:xfrm>
              <a:off x="4242998" y="2426516"/>
              <a:ext cx="1692747" cy="1692747"/>
            </a:xfrm>
            <a:prstGeom prst="ellipse">
              <a:avLst/>
            </a:prstGeom>
            <a:solidFill>
              <a:srgbClr val="FFE1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nvGrpSpPr>
          <p:cNvPr id="261" name="Google Shape;261;p6"/>
          <p:cNvGrpSpPr/>
          <p:nvPr/>
        </p:nvGrpSpPr>
        <p:grpSpPr>
          <a:xfrm>
            <a:off x="6472751" y="1187056"/>
            <a:ext cx="2671248" cy="1279466"/>
            <a:chOff x="7874107" y="4119262"/>
            <a:chExt cx="4168556" cy="1996641"/>
          </a:xfrm>
        </p:grpSpPr>
        <p:sp>
          <p:nvSpPr>
            <p:cNvPr id="262" name="Google Shape;262;p6"/>
            <p:cNvSpPr/>
            <p:nvPr/>
          </p:nvSpPr>
          <p:spPr>
            <a:xfrm>
              <a:off x="9558544" y="4514266"/>
              <a:ext cx="2484119" cy="1206630"/>
            </a:xfrm>
            <a:prstGeom prst="rect">
              <a:avLst/>
            </a:prstGeom>
            <a:solidFill>
              <a:srgbClr val="5256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Montserrat"/>
                <a:buNone/>
              </a:pPr>
              <a:r>
                <a:rPr lang="en-US" sz="1200" b="0" i="0" u="none" strike="noStrike" cap="none">
                  <a:solidFill>
                    <a:schemeClr val="lt1"/>
                  </a:solidFill>
                  <a:latin typeface="Montserrat"/>
                  <a:ea typeface="Montserrat"/>
                  <a:cs typeface="Montserrat"/>
                  <a:sym typeface="Montserrat"/>
                </a:rPr>
                <a:t>Naloxone</a:t>
              </a:r>
              <a:endParaRPr/>
            </a:p>
          </p:txBody>
        </p:sp>
        <p:sp>
          <p:nvSpPr>
            <p:cNvPr id="263" name="Google Shape;263;p6"/>
            <p:cNvSpPr/>
            <p:nvPr/>
          </p:nvSpPr>
          <p:spPr>
            <a:xfrm>
              <a:off x="7874107" y="4119262"/>
              <a:ext cx="1996641" cy="1996641"/>
            </a:xfrm>
            <a:prstGeom prst="ellipse">
              <a:avLst/>
            </a:prstGeom>
            <a:solidFill>
              <a:schemeClr val="lt1"/>
            </a:solidFill>
            <a:ln w="63500" cap="flat" cmpd="sng">
              <a:solidFill>
                <a:srgbClr val="5256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64" name="Google Shape;264;p6"/>
            <p:cNvSpPr/>
            <p:nvPr/>
          </p:nvSpPr>
          <p:spPr>
            <a:xfrm>
              <a:off x="8026053" y="4271208"/>
              <a:ext cx="1692747" cy="1692747"/>
            </a:xfrm>
            <a:prstGeom prst="ellipse">
              <a:avLst/>
            </a:prstGeom>
            <a:solidFill>
              <a:srgbClr val="A9AA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nvGrpSpPr>
          <p:cNvPr id="265" name="Google Shape;265;p6"/>
          <p:cNvGrpSpPr/>
          <p:nvPr/>
        </p:nvGrpSpPr>
        <p:grpSpPr>
          <a:xfrm>
            <a:off x="818745" y="4008605"/>
            <a:ext cx="562589" cy="562971"/>
            <a:chOff x="7905751" y="519113"/>
            <a:chExt cx="3401490" cy="3403798"/>
          </a:xfrm>
        </p:grpSpPr>
        <p:grpSp>
          <p:nvGrpSpPr>
            <p:cNvPr id="266" name="Google Shape;266;p6"/>
            <p:cNvGrpSpPr/>
            <p:nvPr/>
          </p:nvGrpSpPr>
          <p:grpSpPr>
            <a:xfrm>
              <a:off x="7905751" y="519113"/>
              <a:ext cx="3401490" cy="2827552"/>
              <a:chOff x="7905751" y="519113"/>
              <a:chExt cx="3401490" cy="2827552"/>
            </a:xfrm>
          </p:grpSpPr>
          <p:grpSp>
            <p:nvGrpSpPr>
              <p:cNvPr id="267" name="Google Shape;267;p6"/>
              <p:cNvGrpSpPr/>
              <p:nvPr/>
            </p:nvGrpSpPr>
            <p:grpSpPr>
              <a:xfrm>
                <a:off x="7905751" y="519113"/>
                <a:ext cx="3401490" cy="663331"/>
                <a:chOff x="7905751" y="519113"/>
                <a:chExt cx="3401490" cy="663331"/>
              </a:xfrm>
            </p:grpSpPr>
            <p:sp>
              <p:nvSpPr>
                <p:cNvPr id="268" name="Google Shape;268;p6"/>
                <p:cNvSpPr/>
                <p:nvPr/>
              </p:nvSpPr>
              <p:spPr>
                <a:xfrm>
                  <a:off x="7905751" y="519113"/>
                  <a:ext cx="3401490" cy="4405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nvGrpSpPr>
                <p:cNvPr id="269" name="Google Shape;269;p6"/>
                <p:cNvGrpSpPr/>
                <p:nvPr/>
              </p:nvGrpSpPr>
              <p:grpSpPr>
                <a:xfrm>
                  <a:off x="7908060" y="725500"/>
                  <a:ext cx="3399181" cy="456944"/>
                  <a:chOff x="7908060" y="725500"/>
                  <a:chExt cx="3399181" cy="456944"/>
                </a:xfrm>
              </p:grpSpPr>
              <p:sp>
                <p:nvSpPr>
                  <p:cNvPr id="270" name="Google Shape;270;p6"/>
                  <p:cNvSpPr/>
                  <p:nvPr/>
                </p:nvSpPr>
                <p:spPr>
                  <a:xfrm>
                    <a:off x="8485770" y="725500"/>
                    <a:ext cx="620161" cy="45694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71" name="Google Shape;271;p6"/>
                  <p:cNvSpPr/>
                  <p:nvPr/>
                </p:nvSpPr>
                <p:spPr>
                  <a:xfrm>
                    <a:off x="9024812" y="725500"/>
                    <a:ext cx="620161" cy="45694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72" name="Google Shape;272;p6"/>
                  <p:cNvSpPr/>
                  <p:nvPr/>
                </p:nvSpPr>
                <p:spPr>
                  <a:xfrm>
                    <a:off x="9563854" y="725500"/>
                    <a:ext cx="620161" cy="45694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73" name="Google Shape;273;p6"/>
                  <p:cNvSpPr/>
                  <p:nvPr/>
                </p:nvSpPr>
                <p:spPr>
                  <a:xfrm>
                    <a:off x="10102895" y="725500"/>
                    <a:ext cx="620161" cy="45694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74" name="Google Shape;274;p6"/>
                  <p:cNvSpPr/>
                  <p:nvPr/>
                </p:nvSpPr>
                <p:spPr>
                  <a:xfrm>
                    <a:off x="7908060" y="725500"/>
                    <a:ext cx="658829" cy="45694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75" name="Google Shape;275;p6"/>
                  <p:cNvSpPr/>
                  <p:nvPr/>
                </p:nvSpPr>
                <p:spPr>
                  <a:xfrm>
                    <a:off x="10648412" y="725500"/>
                    <a:ext cx="658829" cy="45694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grpSp>
            <p:nvGrpSpPr>
              <p:cNvPr id="276" name="Google Shape;276;p6"/>
              <p:cNvGrpSpPr/>
              <p:nvPr/>
            </p:nvGrpSpPr>
            <p:grpSpPr>
              <a:xfrm>
                <a:off x="7905751" y="1166031"/>
                <a:ext cx="1502055" cy="2180634"/>
                <a:chOff x="7905751" y="1166031"/>
                <a:chExt cx="1502055" cy="2180634"/>
              </a:xfrm>
            </p:grpSpPr>
            <p:sp>
              <p:nvSpPr>
                <p:cNvPr id="277" name="Google Shape;277;p6"/>
                <p:cNvSpPr/>
                <p:nvPr/>
              </p:nvSpPr>
              <p:spPr>
                <a:xfrm>
                  <a:off x="7908061" y="1166031"/>
                  <a:ext cx="1499745" cy="807966"/>
                </a:xfrm>
                <a:custGeom>
                  <a:avLst/>
                  <a:gdLst/>
                  <a:ahLst/>
                  <a:cxnLst/>
                  <a:rect l="l" t="t" r="r" b="b"/>
                  <a:pathLst>
                    <a:path w="1499745" h="807966" extrusionOk="0">
                      <a:moveTo>
                        <a:pt x="0" y="0"/>
                      </a:moveTo>
                      <a:lnTo>
                        <a:pt x="21248" y="0"/>
                      </a:lnTo>
                      <a:lnTo>
                        <a:pt x="25887" y="10365"/>
                      </a:lnTo>
                      <a:cubicBezTo>
                        <a:pt x="75895" y="92367"/>
                        <a:pt x="192967" y="149905"/>
                        <a:pt x="329415" y="149905"/>
                      </a:cubicBezTo>
                      <a:cubicBezTo>
                        <a:pt x="443122" y="149905"/>
                        <a:pt x="543373" y="109948"/>
                        <a:pt x="602571" y="49174"/>
                      </a:cubicBezTo>
                      <a:lnTo>
                        <a:pt x="617044" y="30681"/>
                      </a:lnTo>
                      <a:lnTo>
                        <a:pt x="630667" y="49174"/>
                      </a:lnTo>
                      <a:cubicBezTo>
                        <a:pt x="686391" y="109948"/>
                        <a:pt x="780758" y="149905"/>
                        <a:pt x="887791" y="149905"/>
                      </a:cubicBezTo>
                      <a:cubicBezTo>
                        <a:pt x="994824" y="149905"/>
                        <a:pt x="1089191" y="109948"/>
                        <a:pt x="1144915" y="49174"/>
                      </a:cubicBezTo>
                      <a:lnTo>
                        <a:pt x="1157312" y="32345"/>
                      </a:lnTo>
                      <a:lnTo>
                        <a:pt x="1169709" y="49174"/>
                      </a:lnTo>
                      <a:cubicBezTo>
                        <a:pt x="1225433" y="109948"/>
                        <a:pt x="1319800" y="149905"/>
                        <a:pt x="1426833" y="149905"/>
                      </a:cubicBezTo>
                      <a:lnTo>
                        <a:pt x="1499745" y="139059"/>
                      </a:lnTo>
                      <a:lnTo>
                        <a:pt x="1481352" y="188030"/>
                      </a:lnTo>
                      <a:cubicBezTo>
                        <a:pt x="1369071" y="446729"/>
                        <a:pt x="1162679" y="657192"/>
                        <a:pt x="904000" y="778659"/>
                      </a:cubicBezTo>
                      <a:lnTo>
                        <a:pt x="827674" y="807966"/>
                      </a:lnTo>
                      <a:lnTo>
                        <a:pt x="0" y="80796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78" name="Google Shape;278;p6"/>
                <p:cNvSpPr/>
                <p:nvPr/>
              </p:nvSpPr>
              <p:spPr>
                <a:xfrm>
                  <a:off x="7905751" y="1166031"/>
                  <a:ext cx="712332" cy="2098663"/>
                </a:xfrm>
                <a:custGeom>
                  <a:avLst/>
                  <a:gdLst/>
                  <a:ahLst/>
                  <a:cxnLst/>
                  <a:rect l="l" t="t" r="r" b="b"/>
                  <a:pathLst>
                    <a:path w="712332" h="2098663" extrusionOk="0">
                      <a:moveTo>
                        <a:pt x="0" y="892382"/>
                      </a:moveTo>
                      <a:lnTo>
                        <a:pt x="712332" y="892382"/>
                      </a:lnTo>
                      <a:lnTo>
                        <a:pt x="712332" y="2098663"/>
                      </a:lnTo>
                      <a:lnTo>
                        <a:pt x="0" y="2098663"/>
                      </a:lnTo>
                      <a:close/>
                      <a:moveTo>
                        <a:pt x="0" y="0"/>
                      </a:moveTo>
                      <a:lnTo>
                        <a:pt x="23557" y="0"/>
                      </a:lnTo>
                      <a:lnTo>
                        <a:pt x="28196" y="9894"/>
                      </a:lnTo>
                      <a:cubicBezTo>
                        <a:pt x="78204" y="88166"/>
                        <a:pt x="195276" y="143086"/>
                        <a:pt x="331724" y="143086"/>
                      </a:cubicBezTo>
                      <a:cubicBezTo>
                        <a:pt x="434061" y="143086"/>
                        <a:pt x="525497" y="112193"/>
                        <a:pt x="585917" y="63726"/>
                      </a:cubicBezTo>
                      <a:lnTo>
                        <a:pt x="618497" y="28176"/>
                      </a:lnTo>
                      <a:lnTo>
                        <a:pt x="632976" y="46937"/>
                      </a:lnTo>
                      <a:cubicBezTo>
                        <a:pt x="644121" y="58539"/>
                        <a:pt x="656811" y="69346"/>
                        <a:pt x="670840" y="79212"/>
                      </a:cubicBezTo>
                      <a:lnTo>
                        <a:pt x="712332" y="103290"/>
                      </a:lnTo>
                      <a:lnTo>
                        <a:pt x="712332" y="807966"/>
                      </a:lnTo>
                      <a:lnTo>
                        <a:pt x="0" y="80796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79" name="Google Shape;279;p6"/>
                <p:cNvSpPr/>
                <p:nvPr/>
              </p:nvSpPr>
              <p:spPr>
                <a:xfrm>
                  <a:off x="7908060" y="1870776"/>
                  <a:ext cx="1011672" cy="1475889"/>
                </a:xfrm>
                <a:custGeom>
                  <a:avLst/>
                  <a:gdLst/>
                  <a:ahLst/>
                  <a:cxnLst/>
                  <a:rect l="l" t="t" r="r" b="b"/>
                  <a:pathLst>
                    <a:path w="1011672" h="1475889" extrusionOk="0">
                      <a:moveTo>
                        <a:pt x="61557" y="187637"/>
                      </a:moveTo>
                      <a:lnTo>
                        <a:pt x="732437" y="187637"/>
                      </a:lnTo>
                      <a:lnTo>
                        <a:pt x="740565" y="196896"/>
                      </a:lnTo>
                      <a:cubicBezTo>
                        <a:pt x="904132" y="404079"/>
                        <a:pt x="1011672" y="754940"/>
                        <a:pt x="1011672" y="1152893"/>
                      </a:cubicBezTo>
                      <a:cubicBezTo>
                        <a:pt x="1011672" y="1232484"/>
                        <a:pt x="1007370" y="1310191"/>
                        <a:pt x="999179" y="1385241"/>
                      </a:cubicBezTo>
                      <a:lnTo>
                        <a:pt x="984171" y="1475889"/>
                      </a:lnTo>
                      <a:lnTo>
                        <a:pt x="0" y="1475889"/>
                      </a:lnTo>
                      <a:lnTo>
                        <a:pt x="0" y="278829"/>
                      </a:lnTo>
                      <a:lnTo>
                        <a:pt x="52965" y="196896"/>
                      </a:lnTo>
                      <a:close/>
                      <a:moveTo>
                        <a:pt x="396765" y="0"/>
                      </a:moveTo>
                      <a:cubicBezTo>
                        <a:pt x="481666" y="0"/>
                        <a:pt x="562548" y="32261"/>
                        <a:pt x="636115" y="90600"/>
                      </a:cubicBezTo>
                      <a:lnTo>
                        <a:pt x="650088" y="103221"/>
                      </a:lnTo>
                      <a:lnTo>
                        <a:pt x="144347" y="103221"/>
                      </a:lnTo>
                      <a:lnTo>
                        <a:pt x="213911" y="51832"/>
                      </a:lnTo>
                      <a:cubicBezTo>
                        <a:pt x="271675" y="18147"/>
                        <a:pt x="333090" y="0"/>
                        <a:pt x="396765"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nvGrpSpPr>
              <p:cNvPr id="280" name="Google Shape;280;p6"/>
              <p:cNvGrpSpPr/>
              <p:nvPr/>
            </p:nvGrpSpPr>
            <p:grpSpPr>
              <a:xfrm flipH="1">
                <a:off x="9805186" y="1166031"/>
                <a:ext cx="1502055" cy="2180634"/>
                <a:chOff x="7905751" y="1166031"/>
                <a:chExt cx="1502055" cy="2180634"/>
              </a:xfrm>
            </p:grpSpPr>
            <p:sp>
              <p:nvSpPr>
                <p:cNvPr id="281" name="Google Shape;281;p6"/>
                <p:cNvSpPr/>
                <p:nvPr/>
              </p:nvSpPr>
              <p:spPr>
                <a:xfrm>
                  <a:off x="7908061" y="1166031"/>
                  <a:ext cx="1499745" cy="807966"/>
                </a:xfrm>
                <a:custGeom>
                  <a:avLst/>
                  <a:gdLst/>
                  <a:ahLst/>
                  <a:cxnLst/>
                  <a:rect l="l" t="t" r="r" b="b"/>
                  <a:pathLst>
                    <a:path w="1499745" h="807966" extrusionOk="0">
                      <a:moveTo>
                        <a:pt x="0" y="0"/>
                      </a:moveTo>
                      <a:lnTo>
                        <a:pt x="21248" y="0"/>
                      </a:lnTo>
                      <a:lnTo>
                        <a:pt x="25887" y="10365"/>
                      </a:lnTo>
                      <a:cubicBezTo>
                        <a:pt x="75895" y="92367"/>
                        <a:pt x="192967" y="149905"/>
                        <a:pt x="329415" y="149905"/>
                      </a:cubicBezTo>
                      <a:cubicBezTo>
                        <a:pt x="443122" y="149905"/>
                        <a:pt x="543373" y="109948"/>
                        <a:pt x="602571" y="49174"/>
                      </a:cubicBezTo>
                      <a:lnTo>
                        <a:pt x="617044" y="30681"/>
                      </a:lnTo>
                      <a:lnTo>
                        <a:pt x="630667" y="49174"/>
                      </a:lnTo>
                      <a:cubicBezTo>
                        <a:pt x="686391" y="109948"/>
                        <a:pt x="780758" y="149905"/>
                        <a:pt x="887791" y="149905"/>
                      </a:cubicBezTo>
                      <a:cubicBezTo>
                        <a:pt x="994824" y="149905"/>
                        <a:pt x="1089191" y="109948"/>
                        <a:pt x="1144915" y="49174"/>
                      </a:cubicBezTo>
                      <a:lnTo>
                        <a:pt x="1157312" y="32345"/>
                      </a:lnTo>
                      <a:lnTo>
                        <a:pt x="1169709" y="49174"/>
                      </a:lnTo>
                      <a:cubicBezTo>
                        <a:pt x="1225433" y="109948"/>
                        <a:pt x="1319800" y="149905"/>
                        <a:pt x="1426833" y="149905"/>
                      </a:cubicBezTo>
                      <a:lnTo>
                        <a:pt x="1499745" y="139059"/>
                      </a:lnTo>
                      <a:lnTo>
                        <a:pt x="1481352" y="188030"/>
                      </a:lnTo>
                      <a:cubicBezTo>
                        <a:pt x="1369071" y="446729"/>
                        <a:pt x="1162679" y="657192"/>
                        <a:pt x="904000" y="778659"/>
                      </a:cubicBezTo>
                      <a:lnTo>
                        <a:pt x="827674" y="807966"/>
                      </a:lnTo>
                      <a:lnTo>
                        <a:pt x="0" y="80796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82" name="Google Shape;282;p6"/>
                <p:cNvSpPr/>
                <p:nvPr/>
              </p:nvSpPr>
              <p:spPr>
                <a:xfrm>
                  <a:off x="7905751" y="1166031"/>
                  <a:ext cx="712332" cy="2098663"/>
                </a:xfrm>
                <a:custGeom>
                  <a:avLst/>
                  <a:gdLst/>
                  <a:ahLst/>
                  <a:cxnLst/>
                  <a:rect l="l" t="t" r="r" b="b"/>
                  <a:pathLst>
                    <a:path w="712332" h="2098663" extrusionOk="0">
                      <a:moveTo>
                        <a:pt x="0" y="892382"/>
                      </a:moveTo>
                      <a:lnTo>
                        <a:pt x="712332" y="892382"/>
                      </a:lnTo>
                      <a:lnTo>
                        <a:pt x="712332" y="2098663"/>
                      </a:lnTo>
                      <a:lnTo>
                        <a:pt x="0" y="2098663"/>
                      </a:lnTo>
                      <a:close/>
                      <a:moveTo>
                        <a:pt x="0" y="0"/>
                      </a:moveTo>
                      <a:lnTo>
                        <a:pt x="23557" y="0"/>
                      </a:lnTo>
                      <a:lnTo>
                        <a:pt x="28196" y="9894"/>
                      </a:lnTo>
                      <a:cubicBezTo>
                        <a:pt x="78204" y="88166"/>
                        <a:pt x="195276" y="143086"/>
                        <a:pt x="331724" y="143086"/>
                      </a:cubicBezTo>
                      <a:cubicBezTo>
                        <a:pt x="434061" y="143086"/>
                        <a:pt x="525497" y="112193"/>
                        <a:pt x="585917" y="63726"/>
                      </a:cubicBezTo>
                      <a:lnTo>
                        <a:pt x="618497" y="28176"/>
                      </a:lnTo>
                      <a:lnTo>
                        <a:pt x="632976" y="46937"/>
                      </a:lnTo>
                      <a:cubicBezTo>
                        <a:pt x="644121" y="58539"/>
                        <a:pt x="656811" y="69346"/>
                        <a:pt x="670840" y="79212"/>
                      </a:cubicBezTo>
                      <a:lnTo>
                        <a:pt x="712332" y="103290"/>
                      </a:lnTo>
                      <a:lnTo>
                        <a:pt x="712332" y="807966"/>
                      </a:lnTo>
                      <a:lnTo>
                        <a:pt x="0" y="80796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83" name="Google Shape;283;p6"/>
                <p:cNvSpPr/>
                <p:nvPr/>
              </p:nvSpPr>
              <p:spPr>
                <a:xfrm>
                  <a:off x="7908060" y="1870776"/>
                  <a:ext cx="1011672" cy="1475889"/>
                </a:xfrm>
                <a:custGeom>
                  <a:avLst/>
                  <a:gdLst/>
                  <a:ahLst/>
                  <a:cxnLst/>
                  <a:rect l="l" t="t" r="r" b="b"/>
                  <a:pathLst>
                    <a:path w="1011672" h="1475889" extrusionOk="0">
                      <a:moveTo>
                        <a:pt x="61557" y="187637"/>
                      </a:moveTo>
                      <a:lnTo>
                        <a:pt x="732437" y="187637"/>
                      </a:lnTo>
                      <a:lnTo>
                        <a:pt x="740565" y="196896"/>
                      </a:lnTo>
                      <a:cubicBezTo>
                        <a:pt x="904132" y="404079"/>
                        <a:pt x="1011672" y="754940"/>
                        <a:pt x="1011672" y="1152893"/>
                      </a:cubicBezTo>
                      <a:cubicBezTo>
                        <a:pt x="1011672" y="1232484"/>
                        <a:pt x="1007370" y="1310191"/>
                        <a:pt x="999179" y="1385241"/>
                      </a:cubicBezTo>
                      <a:lnTo>
                        <a:pt x="984171" y="1475889"/>
                      </a:lnTo>
                      <a:lnTo>
                        <a:pt x="0" y="1475889"/>
                      </a:lnTo>
                      <a:lnTo>
                        <a:pt x="0" y="278829"/>
                      </a:lnTo>
                      <a:lnTo>
                        <a:pt x="52965" y="196896"/>
                      </a:lnTo>
                      <a:close/>
                      <a:moveTo>
                        <a:pt x="396765" y="0"/>
                      </a:moveTo>
                      <a:cubicBezTo>
                        <a:pt x="481666" y="0"/>
                        <a:pt x="562548" y="32261"/>
                        <a:pt x="636115" y="90600"/>
                      </a:cubicBezTo>
                      <a:lnTo>
                        <a:pt x="650088" y="103221"/>
                      </a:lnTo>
                      <a:lnTo>
                        <a:pt x="144347" y="103221"/>
                      </a:lnTo>
                      <a:lnTo>
                        <a:pt x="213911" y="51832"/>
                      </a:lnTo>
                      <a:cubicBezTo>
                        <a:pt x="271675" y="18147"/>
                        <a:pt x="333090" y="0"/>
                        <a:pt x="396765"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grpSp>
          <p:nvGrpSpPr>
            <p:cNvPr id="284" name="Google Shape;284;p6"/>
            <p:cNvGrpSpPr/>
            <p:nvPr/>
          </p:nvGrpSpPr>
          <p:grpSpPr>
            <a:xfrm>
              <a:off x="7908061" y="3424368"/>
              <a:ext cx="3399180" cy="498543"/>
              <a:chOff x="7908061" y="3424368"/>
              <a:chExt cx="3399180" cy="498543"/>
            </a:xfrm>
          </p:grpSpPr>
          <p:sp>
            <p:nvSpPr>
              <p:cNvPr id="285" name="Google Shape;285;p6"/>
              <p:cNvSpPr/>
              <p:nvPr/>
            </p:nvSpPr>
            <p:spPr>
              <a:xfrm>
                <a:off x="7908061" y="3612292"/>
                <a:ext cx="3399180" cy="3106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86" name="Google Shape;286;p6"/>
              <p:cNvSpPr/>
              <p:nvPr/>
            </p:nvSpPr>
            <p:spPr>
              <a:xfrm>
                <a:off x="8251844" y="3424368"/>
                <a:ext cx="2711614" cy="3106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grpSp>
      <p:pic>
        <p:nvPicPr>
          <p:cNvPr id="287" name="Google Shape;287;p6"/>
          <p:cNvPicPr preferRelativeResize="0"/>
          <p:nvPr/>
        </p:nvPicPr>
        <p:blipFill rotWithShape="1">
          <a:blip r:embed="rId3">
            <a:alphaModFix/>
          </a:blip>
          <a:srcRect/>
          <a:stretch/>
        </p:blipFill>
        <p:spPr>
          <a:xfrm>
            <a:off x="6634516" y="1285012"/>
            <a:ext cx="999779" cy="999779"/>
          </a:xfrm>
          <a:prstGeom prst="rect">
            <a:avLst/>
          </a:prstGeom>
          <a:noFill/>
          <a:ln>
            <a:noFill/>
          </a:ln>
        </p:spPr>
      </p:pic>
      <p:pic>
        <p:nvPicPr>
          <p:cNvPr id="288" name="Google Shape;288;p6"/>
          <p:cNvPicPr preferRelativeResize="0"/>
          <p:nvPr/>
        </p:nvPicPr>
        <p:blipFill rotWithShape="1">
          <a:blip r:embed="rId4">
            <a:alphaModFix/>
          </a:blip>
          <a:srcRect/>
          <a:stretch/>
        </p:blipFill>
        <p:spPr>
          <a:xfrm>
            <a:off x="3585973" y="3892783"/>
            <a:ext cx="842732" cy="842732"/>
          </a:xfrm>
          <a:prstGeom prst="rect">
            <a:avLst/>
          </a:prstGeom>
          <a:noFill/>
          <a:ln>
            <a:noFill/>
          </a:ln>
        </p:spPr>
      </p:pic>
      <p:sp>
        <p:nvSpPr>
          <p:cNvPr id="289" name="Google Shape;289;p6"/>
          <p:cNvSpPr/>
          <p:nvPr/>
        </p:nvSpPr>
        <p:spPr>
          <a:xfrm>
            <a:off x="4145900" y="1395391"/>
            <a:ext cx="459153" cy="616064"/>
          </a:xfrm>
          <a:custGeom>
            <a:avLst/>
            <a:gdLst/>
            <a:ahLst/>
            <a:cxnLst/>
            <a:rect l="l" t="t" r="r" b="b"/>
            <a:pathLst>
              <a:path w="859093" h="1152677" extrusionOk="0">
                <a:moveTo>
                  <a:pt x="630203" y="0"/>
                </a:moveTo>
                <a:lnTo>
                  <a:pt x="673876" y="32694"/>
                </a:lnTo>
                <a:cubicBezTo>
                  <a:pt x="728010" y="77417"/>
                  <a:pt x="777781" y="127243"/>
                  <a:pt x="822457" y="181436"/>
                </a:cubicBezTo>
                <a:lnTo>
                  <a:pt x="859093" y="230483"/>
                </a:lnTo>
                <a:lnTo>
                  <a:pt x="843707" y="252790"/>
                </a:lnTo>
                <a:cubicBezTo>
                  <a:pt x="824439" y="283675"/>
                  <a:pt x="787320" y="341196"/>
                  <a:pt x="772302" y="364997"/>
                </a:cubicBezTo>
                <a:cubicBezTo>
                  <a:pt x="757285" y="388799"/>
                  <a:pt x="757568" y="384265"/>
                  <a:pt x="753601" y="395599"/>
                </a:cubicBezTo>
                <a:cubicBezTo>
                  <a:pt x="749634" y="406933"/>
                  <a:pt x="749351" y="426768"/>
                  <a:pt x="748501" y="433002"/>
                </a:cubicBezTo>
                <a:cubicBezTo>
                  <a:pt x="748501" y="433002"/>
                  <a:pt x="744250" y="502990"/>
                  <a:pt x="738300" y="533309"/>
                </a:cubicBezTo>
                <a:cubicBezTo>
                  <a:pt x="732350" y="563627"/>
                  <a:pt x="724982" y="582895"/>
                  <a:pt x="712798" y="614914"/>
                </a:cubicBezTo>
                <a:cubicBezTo>
                  <a:pt x="700614" y="646933"/>
                  <a:pt x="677379" y="694820"/>
                  <a:pt x="665195" y="725422"/>
                </a:cubicBezTo>
                <a:cubicBezTo>
                  <a:pt x="653011" y="756024"/>
                  <a:pt x="646494" y="765658"/>
                  <a:pt x="639693" y="798527"/>
                </a:cubicBezTo>
                <a:cubicBezTo>
                  <a:pt x="632893" y="831396"/>
                  <a:pt x="632043" y="877582"/>
                  <a:pt x="624392" y="922635"/>
                </a:cubicBezTo>
                <a:cubicBezTo>
                  <a:pt x="616742" y="967688"/>
                  <a:pt x="604274" y="1042210"/>
                  <a:pt x="593790" y="1068845"/>
                </a:cubicBezTo>
                <a:cubicBezTo>
                  <a:pt x="583306" y="1095480"/>
                  <a:pt x="570838" y="1089530"/>
                  <a:pt x="561488" y="1082446"/>
                </a:cubicBezTo>
                <a:cubicBezTo>
                  <a:pt x="552137" y="1075362"/>
                  <a:pt x="539103" y="1063461"/>
                  <a:pt x="537686" y="1026342"/>
                </a:cubicBezTo>
                <a:cubicBezTo>
                  <a:pt x="536269" y="989223"/>
                  <a:pt x="550437" y="900817"/>
                  <a:pt x="552987" y="859731"/>
                </a:cubicBezTo>
                <a:cubicBezTo>
                  <a:pt x="555537" y="818645"/>
                  <a:pt x="558371" y="792859"/>
                  <a:pt x="552987" y="779825"/>
                </a:cubicBezTo>
                <a:cubicBezTo>
                  <a:pt x="547604" y="766791"/>
                  <a:pt x="529752" y="769058"/>
                  <a:pt x="520685" y="781525"/>
                </a:cubicBezTo>
                <a:cubicBezTo>
                  <a:pt x="511618" y="793993"/>
                  <a:pt x="511051" y="818078"/>
                  <a:pt x="498583" y="854630"/>
                </a:cubicBezTo>
                <a:cubicBezTo>
                  <a:pt x="486116" y="891183"/>
                  <a:pt x="464581" y="954087"/>
                  <a:pt x="445880" y="1000840"/>
                </a:cubicBezTo>
                <a:cubicBezTo>
                  <a:pt x="427179" y="1047593"/>
                  <a:pt x="405360" y="1110781"/>
                  <a:pt x="386376" y="1135149"/>
                </a:cubicBezTo>
                <a:cubicBezTo>
                  <a:pt x="367391" y="1159518"/>
                  <a:pt x="344440" y="1153284"/>
                  <a:pt x="331972" y="1147050"/>
                </a:cubicBezTo>
                <a:cubicBezTo>
                  <a:pt x="319504" y="1140817"/>
                  <a:pt x="310154" y="1120132"/>
                  <a:pt x="311571" y="1097747"/>
                </a:cubicBezTo>
                <a:cubicBezTo>
                  <a:pt x="312987" y="1075362"/>
                  <a:pt x="323188" y="1054961"/>
                  <a:pt x="340473" y="1012741"/>
                </a:cubicBezTo>
                <a:cubicBezTo>
                  <a:pt x="357757" y="970521"/>
                  <a:pt x="401110" y="877582"/>
                  <a:pt x="415278" y="844430"/>
                </a:cubicBezTo>
                <a:cubicBezTo>
                  <a:pt x="429445" y="811277"/>
                  <a:pt x="425478" y="822611"/>
                  <a:pt x="425478" y="813828"/>
                </a:cubicBezTo>
                <a:cubicBezTo>
                  <a:pt x="425478" y="805044"/>
                  <a:pt x="421795" y="792859"/>
                  <a:pt x="415278" y="791726"/>
                </a:cubicBezTo>
                <a:cubicBezTo>
                  <a:pt x="408760" y="790593"/>
                  <a:pt x="395443" y="794560"/>
                  <a:pt x="386376" y="807027"/>
                </a:cubicBezTo>
                <a:cubicBezTo>
                  <a:pt x="377308" y="819494"/>
                  <a:pt x="376458" y="833946"/>
                  <a:pt x="360874" y="866531"/>
                </a:cubicBezTo>
                <a:cubicBezTo>
                  <a:pt x="345290" y="899117"/>
                  <a:pt x="317521" y="956920"/>
                  <a:pt x="292869" y="1002540"/>
                </a:cubicBezTo>
                <a:cubicBezTo>
                  <a:pt x="268218" y="1048160"/>
                  <a:pt x="233932" y="1118148"/>
                  <a:pt x="212964" y="1140250"/>
                </a:cubicBezTo>
                <a:cubicBezTo>
                  <a:pt x="191996" y="1162351"/>
                  <a:pt x="176411" y="1148467"/>
                  <a:pt x="167061" y="1135149"/>
                </a:cubicBezTo>
                <a:cubicBezTo>
                  <a:pt x="157710" y="1121832"/>
                  <a:pt x="140992" y="1107948"/>
                  <a:pt x="156860" y="1060344"/>
                </a:cubicBezTo>
                <a:cubicBezTo>
                  <a:pt x="172728" y="1012741"/>
                  <a:pt x="234215" y="903934"/>
                  <a:pt x="262267" y="849530"/>
                </a:cubicBezTo>
                <a:cubicBezTo>
                  <a:pt x="290319" y="795126"/>
                  <a:pt x="321771" y="756874"/>
                  <a:pt x="325171" y="733922"/>
                </a:cubicBezTo>
                <a:cubicBezTo>
                  <a:pt x="328572" y="710971"/>
                  <a:pt x="303637" y="700770"/>
                  <a:pt x="282669" y="711821"/>
                </a:cubicBezTo>
                <a:cubicBezTo>
                  <a:pt x="261700" y="722871"/>
                  <a:pt x="231382" y="765941"/>
                  <a:pt x="199363" y="800227"/>
                </a:cubicBezTo>
                <a:cubicBezTo>
                  <a:pt x="199363" y="800227"/>
                  <a:pt x="119457" y="890616"/>
                  <a:pt x="90555" y="917535"/>
                </a:cubicBezTo>
                <a:cubicBezTo>
                  <a:pt x="61653" y="944453"/>
                  <a:pt x="40969" y="963154"/>
                  <a:pt x="25951" y="961738"/>
                </a:cubicBezTo>
                <a:cubicBezTo>
                  <a:pt x="10933" y="960321"/>
                  <a:pt x="-2668" y="930852"/>
                  <a:pt x="449" y="909034"/>
                </a:cubicBezTo>
                <a:cubicBezTo>
                  <a:pt x="3566" y="887216"/>
                  <a:pt x="23967" y="860581"/>
                  <a:pt x="44652" y="830829"/>
                </a:cubicBezTo>
                <a:cubicBezTo>
                  <a:pt x="65337" y="801077"/>
                  <a:pt x="92255" y="768775"/>
                  <a:pt x="124558" y="730522"/>
                </a:cubicBezTo>
                <a:cubicBezTo>
                  <a:pt x="156860" y="692269"/>
                  <a:pt x="210414" y="639283"/>
                  <a:pt x="238465" y="601313"/>
                </a:cubicBezTo>
                <a:cubicBezTo>
                  <a:pt x="266517" y="563344"/>
                  <a:pt x="285219" y="533875"/>
                  <a:pt x="292869" y="502707"/>
                </a:cubicBezTo>
                <a:cubicBezTo>
                  <a:pt x="300520" y="471538"/>
                  <a:pt x="288902" y="436402"/>
                  <a:pt x="284369" y="414301"/>
                </a:cubicBezTo>
                <a:cubicBezTo>
                  <a:pt x="279835" y="392199"/>
                  <a:pt x="277001" y="381148"/>
                  <a:pt x="265667" y="370098"/>
                </a:cubicBezTo>
                <a:cubicBezTo>
                  <a:pt x="254333" y="359047"/>
                  <a:pt x="239882" y="352813"/>
                  <a:pt x="216364" y="347996"/>
                </a:cubicBezTo>
                <a:cubicBezTo>
                  <a:pt x="192846" y="343179"/>
                  <a:pt x="153176" y="351113"/>
                  <a:pt x="124558" y="341196"/>
                </a:cubicBezTo>
                <a:cubicBezTo>
                  <a:pt x="95939" y="331278"/>
                  <a:pt x="62787" y="303510"/>
                  <a:pt x="44652" y="288492"/>
                </a:cubicBezTo>
                <a:cubicBezTo>
                  <a:pt x="26518" y="273474"/>
                  <a:pt x="21134" y="263274"/>
                  <a:pt x="15750" y="251089"/>
                </a:cubicBezTo>
                <a:cubicBezTo>
                  <a:pt x="10366" y="238905"/>
                  <a:pt x="10083" y="225021"/>
                  <a:pt x="12350" y="215387"/>
                </a:cubicBezTo>
                <a:cubicBezTo>
                  <a:pt x="14617" y="205753"/>
                  <a:pt x="21701" y="196119"/>
                  <a:pt x="29351" y="193286"/>
                </a:cubicBezTo>
                <a:cubicBezTo>
                  <a:pt x="37002" y="190452"/>
                  <a:pt x="46635" y="193569"/>
                  <a:pt x="58253" y="198386"/>
                </a:cubicBezTo>
                <a:cubicBezTo>
                  <a:pt x="69871" y="203203"/>
                  <a:pt x="75537" y="214537"/>
                  <a:pt x="99056" y="222188"/>
                </a:cubicBezTo>
                <a:cubicBezTo>
                  <a:pt x="122574" y="229838"/>
                  <a:pt x="167911" y="241456"/>
                  <a:pt x="199363" y="244289"/>
                </a:cubicBezTo>
                <a:cubicBezTo>
                  <a:pt x="230815" y="247122"/>
                  <a:pt x="261700" y="243439"/>
                  <a:pt x="287769" y="239189"/>
                </a:cubicBezTo>
                <a:cubicBezTo>
                  <a:pt x="313837" y="234938"/>
                  <a:pt x="333955" y="223038"/>
                  <a:pt x="355774" y="218787"/>
                </a:cubicBezTo>
                <a:cubicBezTo>
                  <a:pt x="377592" y="214537"/>
                  <a:pt x="397993" y="215670"/>
                  <a:pt x="418678" y="213687"/>
                </a:cubicBezTo>
                <a:cubicBezTo>
                  <a:pt x="439363" y="211704"/>
                  <a:pt x="463448" y="211420"/>
                  <a:pt x="479882" y="206886"/>
                </a:cubicBezTo>
                <a:cubicBezTo>
                  <a:pt x="496317" y="202353"/>
                  <a:pt x="505667" y="197536"/>
                  <a:pt x="517285" y="186485"/>
                </a:cubicBezTo>
                <a:cubicBezTo>
                  <a:pt x="528902" y="175434"/>
                  <a:pt x="534853" y="164384"/>
                  <a:pt x="549587" y="140582"/>
                </a:cubicBezTo>
                <a:cubicBezTo>
                  <a:pt x="564321" y="116780"/>
                  <a:pt x="589256" y="70594"/>
                  <a:pt x="605691" y="43675"/>
                </a:cubicBezTo>
                <a:cubicBezTo>
                  <a:pt x="613908" y="30216"/>
                  <a:pt x="620992" y="15694"/>
                  <a:pt x="627792" y="37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90" name="Google Shape;290;p6"/>
          <p:cNvSpPr/>
          <p:nvPr/>
        </p:nvSpPr>
        <p:spPr>
          <a:xfrm rot="10800000">
            <a:off x="3663882" y="1615336"/>
            <a:ext cx="459154" cy="616064"/>
          </a:xfrm>
          <a:custGeom>
            <a:avLst/>
            <a:gdLst/>
            <a:ahLst/>
            <a:cxnLst/>
            <a:rect l="l" t="t" r="r" b="b"/>
            <a:pathLst>
              <a:path w="859094" h="1152677" extrusionOk="0">
                <a:moveTo>
                  <a:pt x="356730" y="1152576"/>
                </a:moveTo>
                <a:cubicBezTo>
                  <a:pt x="347061" y="1153285"/>
                  <a:pt x="338206" y="1150168"/>
                  <a:pt x="331972" y="1147051"/>
                </a:cubicBezTo>
                <a:cubicBezTo>
                  <a:pt x="319504" y="1140817"/>
                  <a:pt x="310154" y="1120133"/>
                  <a:pt x="311571" y="1097748"/>
                </a:cubicBezTo>
                <a:cubicBezTo>
                  <a:pt x="312987" y="1075363"/>
                  <a:pt x="323188" y="1054962"/>
                  <a:pt x="340473" y="1012742"/>
                </a:cubicBezTo>
                <a:cubicBezTo>
                  <a:pt x="357757" y="970522"/>
                  <a:pt x="401110" y="877583"/>
                  <a:pt x="415278" y="844431"/>
                </a:cubicBezTo>
                <a:cubicBezTo>
                  <a:pt x="429445" y="811278"/>
                  <a:pt x="425478" y="822612"/>
                  <a:pt x="425478" y="813829"/>
                </a:cubicBezTo>
                <a:cubicBezTo>
                  <a:pt x="425478" y="805045"/>
                  <a:pt x="421795" y="792860"/>
                  <a:pt x="415278" y="791727"/>
                </a:cubicBezTo>
                <a:cubicBezTo>
                  <a:pt x="408760" y="790594"/>
                  <a:pt x="395443" y="794561"/>
                  <a:pt x="386376" y="807028"/>
                </a:cubicBezTo>
                <a:cubicBezTo>
                  <a:pt x="377308" y="819495"/>
                  <a:pt x="376458" y="833947"/>
                  <a:pt x="360874" y="866532"/>
                </a:cubicBezTo>
                <a:cubicBezTo>
                  <a:pt x="345290" y="899118"/>
                  <a:pt x="317521" y="956921"/>
                  <a:pt x="292869" y="1002541"/>
                </a:cubicBezTo>
                <a:cubicBezTo>
                  <a:pt x="268218" y="1048161"/>
                  <a:pt x="233932" y="1118149"/>
                  <a:pt x="212964" y="1140251"/>
                </a:cubicBezTo>
                <a:cubicBezTo>
                  <a:pt x="191996" y="1162352"/>
                  <a:pt x="176411" y="1148468"/>
                  <a:pt x="167061" y="1135150"/>
                </a:cubicBezTo>
                <a:cubicBezTo>
                  <a:pt x="157710" y="1121833"/>
                  <a:pt x="140992" y="1107948"/>
                  <a:pt x="156860" y="1060345"/>
                </a:cubicBezTo>
                <a:cubicBezTo>
                  <a:pt x="172728" y="1012742"/>
                  <a:pt x="234215" y="903935"/>
                  <a:pt x="262267" y="849531"/>
                </a:cubicBezTo>
                <a:cubicBezTo>
                  <a:pt x="290319" y="795127"/>
                  <a:pt x="321771" y="756875"/>
                  <a:pt x="325171" y="733923"/>
                </a:cubicBezTo>
                <a:cubicBezTo>
                  <a:pt x="328572" y="710972"/>
                  <a:pt x="303637" y="700771"/>
                  <a:pt x="282669" y="711822"/>
                </a:cubicBezTo>
                <a:cubicBezTo>
                  <a:pt x="261700" y="722872"/>
                  <a:pt x="231382" y="765942"/>
                  <a:pt x="199363" y="800228"/>
                </a:cubicBezTo>
                <a:cubicBezTo>
                  <a:pt x="199363" y="800228"/>
                  <a:pt x="119457" y="890617"/>
                  <a:pt x="90555" y="917536"/>
                </a:cubicBezTo>
                <a:cubicBezTo>
                  <a:pt x="61653" y="944454"/>
                  <a:pt x="40969" y="963155"/>
                  <a:pt x="25951" y="961739"/>
                </a:cubicBezTo>
                <a:cubicBezTo>
                  <a:pt x="10933" y="960322"/>
                  <a:pt x="-2668" y="930853"/>
                  <a:pt x="449" y="909035"/>
                </a:cubicBezTo>
                <a:cubicBezTo>
                  <a:pt x="3566" y="887217"/>
                  <a:pt x="23967" y="860582"/>
                  <a:pt x="44652" y="830830"/>
                </a:cubicBezTo>
                <a:cubicBezTo>
                  <a:pt x="65337" y="801078"/>
                  <a:pt x="92255" y="768776"/>
                  <a:pt x="124558" y="730523"/>
                </a:cubicBezTo>
                <a:cubicBezTo>
                  <a:pt x="156860" y="692270"/>
                  <a:pt x="210414" y="639284"/>
                  <a:pt x="238465" y="601314"/>
                </a:cubicBezTo>
                <a:cubicBezTo>
                  <a:pt x="266517" y="563345"/>
                  <a:pt x="285219" y="533876"/>
                  <a:pt x="292869" y="502708"/>
                </a:cubicBezTo>
                <a:cubicBezTo>
                  <a:pt x="300520" y="471539"/>
                  <a:pt x="288902" y="436403"/>
                  <a:pt x="284369" y="414302"/>
                </a:cubicBezTo>
                <a:cubicBezTo>
                  <a:pt x="279835" y="392200"/>
                  <a:pt x="277001" y="381149"/>
                  <a:pt x="265667" y="370099"/>
                </a:cubicBezTo>
                <a:cubicBezTo>
                  <a:pt x="254333" y="359048"/>
                  <a:pt x="239882" y="352814"/>
                  <a:pt x="216364" y="347997"/>
                </a:cubicBezTo>
                <a:cubicBezTo>
                  <a:pt x="192846" y="343180"/>
                  <a:pt x="153176" y="351114"/>
                  <a:pt x="124558" y="341197"/>
                </a:cubicBezTo>
                <a:cubicBezTo>
                  <a:pt x="95939" y="331279"/>
                  <a:pt x="62787" y="303511"/>
                  <a:pt x="44652" y="288493"/>
                </a:cubicBezTo>
                <a:cubicBezTo>
                  <a:pt x="26518" y="273475"/>
                  <a:pt x="21134" y="263275"/>
                  <a:pt x="15750" y="251091"/>
                </a:cubicBezTo>
                <a:cubicBezTo>
                  <a:pt x="10366" y="238906"/>
                  <a:pt x="10083" y="225022"/>
                  <a:pt x="12350" y="215388"/>
                </a:cubicBezTo>
                <a:cubicBezTo>
                  <a:pt x="14617" y="205754"/>
                  <a:pt x="21701" y="196120"/>
                  <a:pt x="29351" y="193287"/>
                </a:cubicBezTo>
                <a:cubicBezTo>
                  <a:pt x="37002" y="190453"/>
                  <a:pt x="46635" y="193570"/>
                  <a:pt x="58253" y="198387"/>
                </a:cubicBezTo>
                <a:cubicBezTo>
                  <a:pt x="69871" y="203204"/>
                  <a:pt x="75537" y="214538"/>
                  <a:pt x="99056" y="222189"/>
                </a:cubicBezTo>
                <a:cubicBezTo>
                  <a:pt x="122574" y="229839"/>
                  <a:pt x="167911" y="241457"/>
                  <a:pt x="199363" y="244290"/>
                </a:cubicBezTo>
                <a:cubicBezTo>
                  <a:pt x="230815" y="247124"/>
                  <a:pt x="261700" y="243440"/>
                  <a:pt x="287769" y="239190"/>
                </a:cubicBezTo>
                <a:cubicBezTo>
                  <a:pt x="313837" y="234939"/>
                  <a:pt x="333955" y="223039"/>
                  <a:pt x="355774" y="218788"/>
                </a:cubicBezTo>
                <a:cubicBezTo>
                  <a:pt x="377592" y="214538"/>
                  <a:pt x="397993" y="215671"/>
                  <a:pt x="418678" y="213688"/>
                </a:cubicBezTo>
                <a:cubicBezTo>
                  <a:pt x="439362" y="211705"/>
                  <a:pt x="463448" y="211421"/>
                  <a:pt x="479882" y="206888"/>
                </a:cubicBezTo>
                <a:cubicBezTo>
                  <a:pt x="496316" y="202354"/>
                  <a:pt x="505667" y="197537"/>
                  <a:pt x="517285" y="186486"/>
                </a:cubicBezTo>
                <a:cubicBezTo>
                  <a:pt x="528902" y="175435"/>
                  <a:pt x="534853" y="164385"/>
                  <a:pt x="549587" y="140583"/>
                </a:cubicBezTo>
                <a:cubicBezTo>
                  <a:pt x="564321" y="116781"/>
                  <a:pt x="589256" y="70595"/>
                  <a:pt x="605691" y="43676"/>
                </a:cubicBezTo>
                <a:cubicBezTo>
                  <a:pt x="613908" y="30217"/>
                  <a:pt x="620992" y="15695"/>
                  <a:pt x="627792" y="3724"/>
                </a:cubicBezTo>
                <a:lnTo>
                  <a:pt x="630203" y="0"/>
                </a:lnTo>
                <a:lnTo>
                  <a:pt x="673877" y="32695"/>
                </a:lnTo>
                <a:cubicBezTo>
                  <a:pt x="728011" y="77418"/>
                  <a:pt x="777782" y="127244"/>
                  <a:pt x="822457" y="181437"/>
                </a:cubicBezTo>
                <a:lnTo>
                  <a:pt x="859094" y="230483"/>
                </a:lnTo>
                <a:lnTo>
                  <a:pt x="843707" y="252791"/>
                </a:lnTo>
                <a:cubicBezTo>
                  <a:pt x="824439" y="283676"/>
                  <a:pt x="787320" y="341197"/>
                  <a:pt x="772302" y="364998"/>
                </a:cubicBezTo>
                <a:cubicBezTo>
                  <a:pt x="757284" y="388800"/>
                  <a:pt x="757568" y="384266"/>
                  <a:pt x="753601" y="395600"/>
                </a:cubicBezTo>
                <a:cubicBezTo>
                  <a:pt x="749634" y="406934"/>
                  <a:pt x="749351" y="426769"/>
                  <a:pt x="748501" y="433003"/>
                </a:cubicBezTo>
                <a:cubicBezTo>
                  <a:pt x="748501" y="433003"/>
                  <a:pt x="744250" y="502991"/>
                  <a:pt x="738300" y="533310"/>
                </a:cubicBezTo>
                <a:cubicBezTo>
                  <a:pt x="732350" y="563628"/>
                  <a:pt x="724982" y="582896"/>
                  <a:pt x="712798" y="614915"/>
                </a:cubicBezTo>
                <a:cubicBezTo>
                  <a:pt x="700614" y="646934"/>
                  <a:pt x="677379" y="694821"/>
                  <a:pt x="665195" y="725423"/>
                </a:cubicBezTo>
                <a:cubicBezTo>
                  <a:pt x="653011" y="756025"/>
                  <a:pt x="646494" y="765659"/>
                  <a:pt x="639693" y="798528"/>
                </a:cubicBezTo>
                <a:cubicBezTo>
                  <a:pt x="632893" y="831397"/>
                  <a:pt x="632043" y="877583"/>
                  <a:pt x="624392" y="922636"/>
                </a:cubicBezTo>
                <a:cubicBezTo>
                  <a:pt x="616742" y="967689"/>
                  <a:pt x="604274" y="1042211"/>
                  <a:pt x="593790" y="1068846"/>
                </a:cubicBezTo>
                <a:cubicBezTo>
                  <a:pt x="583306" y="1095481"/>
                  <a:pt x="570838" y="1089530"/>
                  <a:pt x="561488" y="1082447"/>
                </a:cubicBezTo>
                <a:cubicBezTo>
                  <a:pt x="552137" y="1075363"/>
                  <a:pt x="539103" y="1063462"/>
                  <a:pt x="537686" y="1026343"/>
                </a:cubicBezTo>
                <a:cubicBezTo>
                  <a:pt x="536269" y="989224"/>
                  <a:pt x="550437" y="900818"/>
                  <a:pt x="552987" y="859732"/>
                </a:cubicBezTo>
                <a:cubicBezTo>
                  <a:pt x="555537" y="818646"/>
                  <a:pt x="558371" y="792860"/>
                  <a:pt x="552987" y="779826"/>
                </a:cubicBezTo>
                <a:cubicBezTo>
                  <a:pt x="547603" y="766792"/>
                  <a:pt x="529752" y="769059"/>
                  <a:pt x="520685" y="781526"/>
                </a:cubicBezTo>
                <a:cubicBezTo>
                  <a:pt x="511618" y="793994"/>
                  <a:pt x="511051" y="818079"/>
                  <a:pt x="498583" y="854631"/>
                </a:cubicBezTo>
                <a:cubicBezTo>
                  <a:pt x="486116" y="891184"/>
                  <a:pt x="464581" y="954088"/>
                  <a:pt x="445880" y="1000841"/>
                </a:cubicBezTo>
                <a:cubicBezTo>
                  <a:pt x="427178" y="1047594"/>
                  <a:pt x="405360" y="1110782"/>
                  <a:pt x="386376" y="1135150"/>
                </a:cubicBezTo>
                <a:cubicBezTo>
                  <a:pt x="376883" y="1147334"/>
                  <a:pt x="366399" y="1151868"/>
                  <a:pt x="356730" y="11525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291" name="Google Shape;291;p6"/>
          <p:cNvPicPr preferRelativeResize="0"/>
          <p:nvPr/>
        </p:nvPicPr>
        <p:blipFill rotWithShape="1">
          <a:blip r:embed="rId5">
            <a:alphaModFix/>
          </a:blip>
          <a:srcRect/>
          <a:stretch/>
        </p:blipFill>
        <p:spPr>
          <a:xfrm>
            <a:off x="5133319" y="2616052"/>
            <a:ext cx="912260" cy="912260"/>
          </a:xfrm>
          <a:prstGeom prst="rect">
            <a:avLst/>
          </a:prstGeom>
          <a:noFill/>
          <a:ln>
            <a:noFill/>
          </a:ln>
        </p:spPr>
      </p:pic>
      <p:pic>
        <p:nvPicPr>
          <p:cNvPr id="293" name="Google Shape;293;p6"/>
          <p:cNvPicPr preferRelativeResize="0"/>
          <p:nvPr/>
        </p:nvPicPr>
        <p:blipFill rotWithShape="1">
          <a:blip r:embed="rId6">
            <a:alphaModFix/>
          </a:blip>
          <a:srcRect/>
          <a:stretch/>
        </p:blipFill>
        <p:spPr>
          <a:xfrm>
            <a:off x="6719417" y="3894862"/>
            <a:ext cx="842837" cy="842837"/>
          </a:xfrm>
          <a:prstGeom prst="rect">
            <a:avLst/>
          </a:prstGeom>
          <a:noFill/>
          <a:ln>
            <a:noFill/>
          </a:ln>
        </p:spPr>
      </p:pic>
      <p:pic>
        <p:nvPicPr>
          <p:cNvPr id="294" name="Google Shape;294;p6"/>
          <p:cNvPicPr preferRelativeResize="0"/>
          <p:nvPr/>
        </p:nvPicPr>
        <p:blipFill rotWithShape="1">
          <a:blip r:embed="rId7">
            <a:alphaModFix/>
          </a:blip>
          <a:srcRect/>
          <a:stretch/>
        </p:blipFill>
        <p:spPr>
          <a:xfrm>
            <a:off x="6948009" y="-58243"/>
            <a:ext cx="2042041" cy="867680"/>
          </a:xfrm>
          <a:prstGeom prst="rect">
            <a:avLst/>
          </a:prstGeom>
          <a:noFill/>
          <a:ln>
            <a:noFill/>
          </a:ln>
        </p:spPr>
      </p:pic>
      <p:pic>
        <p:nvPicPr>
          <p:cNvPr id="295" name="Google Shape;295;p6"/>
          <p:cNvPicPr preferRelativeResize="0"/>
          <p:nvPr/>
        </p:nvPicPr>
        <p:blipFill rotWithShape="1">
          <a:blip r:embed="rId8">
            <a:alphaModFix/>
          </a:blip>
          <a:srcRect/>
          <a:stretch/>
        </p:blipFill>
        <p:spPr>
          <a:xfrm>
            <a:off x="1946006" y="2409176"/>
            <a:ext cx="1237105" cy="1237105"/>
          </a:xfrm>
          <a:prstGeom prst="rect">
            <a:avLst/>
          </a:prstGeom>
          <a:noFill/>
          <a:ln>
            <a:noFill/>
          </a:ln>
        </p:spPr>
      </p:pic>
      <p:pic>
        <p:nvPicPr>
          <p:cNvPr id="296" name="Google Shape;296;p6"/>
          <p:cNvPicPr preferRelativeResize="0"/>
          <p:nvPr/>
        </p:nvPicPr>
        <p:blipFill rotWithShape="1">
          <a:blip r:embed="rId9">
            <a:alphaModFix/>
          </a:blip>
          <a:srcRect/>
          <a:stretch/>
        </p:blipFill>
        <p:spPr>
          <a:xfrm>
            <a:off x="662450" y="1370408"/>
            <a:ext cx="922329" cy="922329"/>
          </a:xfrm>
          <a:prstGeom prst="rect">
            <a:avLst/>
          </a:prstGeom>
          <a:noFill/>
          <a:ln>
            <a:noFill/>
          </a:ln>
        </p:spPr>
      </p:pic>
      <p:pic>
        <p:nvPicPr>
          <p:cNvPr id="297" name="Google Shape;297;p6" descr="A close up of a sign&#10;&#10;Description automatically generated"/>
          <p:cNvPicPr preferRelativeResize="0"/>
          <p:nvPr/>
        </p:nvPicPr>
        <p:blipFill rotWithShape="1">
          <a:blip r:embed="rId10">
            <a:alphaModFix/>
          </a:blip>
          <a:srcRect/>
          <a:stretch/>
        </p:blipFill>
        <p:spPr>
          <a:xfrm>
            <a:off x="7838224" y="2516924"/>
            <a:ext cx="1040880" cy="1040880"/>
          </a:xfrm>
          <a:prstGeom prst="rect">
            <a:avLst/>
          </a:prstGeom>
          <a:noFill/>
          <a:ln>
            <a:noFill/>
          </a:ln>
        </p:spPr>
      </p:pic>
      <p:sp>
        <p:nvSpPr>
          <p:cNvPr id="298" name="Google Shape;298;p6"/>
          <p:cNvSpPr txBox="1">
            <a:spLocks noGrp="1"/>
          </p:cNvSpPr>
          <p:nvPr>
            <p:ph type="title"/>
          </p:nvPr>
        </p:nvSpPr>
        <p:spPr>
          <a:xfrm>
            <a:off x="718853" y="411095"/>
            <a:ext cx="7772400" cy="60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3000"/>
              <a:buFont typeface="Arial"/>
              <a:buNone/>
            </a:pPr>
            <a:r>
              <a:rPr lang="en-US" dirty="0"/>
              <a:t>Our Initiatives</a:t>
            </a:r>
            <a:endParaRPr dirty="0"/>
          </a:p>
        </p:txBody>
      </p:sp>
      <p:pic>
        <p:nvPicPr>
          <p:cNvPr id="299" name="Google Shape;299;p6" descr="Text, logo&#10;&#10;Description automatically generated"/>
          <p:cNvPicPr preferRelativeResize="0"/>
          <p:nvPr/>
        </p:nvPicPr>
        <p:blipFill rotWithShape="1">
          <a:blip r:embed="rId11">
            <a:alphaModFix/>
          </a:blip>
          <a:srcRect/>
          <a:stretch/>
        </p:blipFill>
        <p:spPr>
          <a:xfrm>
            <a:off x="6951997" y="98760"/>
            <a:ext cx="2107479" cy="989788"/>
          </a:xfrm>
          <a:prstGeom prst="rect">
            <a:avLst/>
          </a:prstGeom>
          <a:solidFill>
            <a:schemeClr val="bg1"/>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5" name="Google Shape;305;p7"/>
          <p:cNvSpPr txBox="1">
            <a:spLocks noGrp="1"/>
          </p:cNvSpPr>
          <p:nvPr>
            <p:ph type="title"/>
          </p:nvPr>
        </p:nvSpPr>
        <p:spPr>
          <a:xfrm>
            <a:off x="527537" y="269244"/>
            <a:ext cx="7772400" cy="604500"/>
          </a:xfrm>
          <a:prstGeom prst="rect">
            <a:avLst/>
          </a:prstGeom>
          <a:noFill/>
          <a:ln>
            <a:noFill/>
          </a:ln>
        </p:spPr>
        <p:txBody>
          <a:bodyPr spcFirstLastPara="1" wrap="square" lIns="91425" tIns="45700" rIns="91425" bIns="45700" anchor="ctr" anchorCtr="0">
            <a:normAutofit fontScale="90000"/>
          </a:bodyPr>
          <a:lstStyle/>
          <a:p>
            <a:pPr marL="0" lvl="0" indent="0" rtl="0">
              <a:lnSpc>
                <a:spcPct val="90000"/>
              </a:lnSpc>
              <a:spcBef>
                <a:spcPts val="0"/>
              </a:spcBef>
              <a:spcAft>
                <a:spcPts val="0"/>
              </a:spcAft>
              <a:buClr>
                <a:schemeClr val="accent2"/>
              </a:buClr>
              <a:buSzPct val="100000"/>
              <a:buFont typeface="Arial"/>
              <a:buNone/>
            </a:pPr>
            <a:r>
              <a:rPr lang="en-US" sz="2850" b="1" dirty="0"/>
              <a:t>Mortality following ED visit for opioid overdose is common</a:t>
            </a:r>
            <a:endParaRPr dirty="0"/>
          </a:p>
        </p:txBody>
      </p:sp>
      <p:sp>
        <p:nvSpPr>
          <p:cNvPr id="304" name="Google Shape;304;p7"/>
          <p:cNvSpPr txBox="1">
            <a:spLocks noGrp="1"/>
          </p:cNvSpPr>
          <p:nvPr>
            <p:ph type="body" idx="4294967295"/>
          </p:nvPr>
        </p:nvSpPr>
        <p:spPr>
          <a:xfrm>
            <a:off x="0" y="5229225"/>
            <a:ext cx="9144000" cy="46038"/>
          </a:xfrm>
          <a:prstGeom prst="rect">
            <a:avLst/>
          </a:prstGeom>
          <a:noFill/>
          <a:ln>
            <a:noFill/>
          </a:ln>
        </p:spPr>
        <p:txBody>
          <a:bodyPr spcFirstLastPara="1" wrap="square" lIns="274300" tIns="137150" rIns="274300" bIns="137150" anchor="b" anchorCtr="0">
            <a:noAutofit/>
          </a:bodyPr>
          <a:lstStyle/>
          <a:p>
            <a:pPr marL="0" lvl="0" indent="0" algn="l" rtl="0">
              <a:lnSpc>
                <a:spcPct val="85000"/>
              </a:lnSpc>
              <a:spcBef>
                <a:spcPts val="0"/>
              </a:spcBef>
              <a:spcAft>
                <a:spcPts val="0"/>
              </a:spcAft>
              <a:buClr>
                <a:schemeClr val="dk1"/>
              </a:buClr>
              <a:buSzPts val="800"/>
              <a:buNone/>
            </a:pPr>
            <a:r>
              <a:rPr lang="en-US" sz="800"/>
              <a:t>Weiner SG, et al. One-Year Mortality of Patients After Emergency Department Treatment for Nonfatal Opioid Overdose. Ann Emerg Med. 2020 Jan;75(1)</a:t>
            </a:r>
            <a:endParaRPr/>
          </a:p>
          <a:p>
            <a:pPr marL="0" lvl="0" indent="0" algn="l" rtl="0">
              <a:lnSpc>
                <a:spcPct val="85000"/>
              </a:lnSpc>
              <a:spcBef>
                <a:spcPts val="400"/>
              </a:spcBef>
              <a:spcAft>
                <a:spcPts val="0"/>
              </a:spcAft>
              <a:buClr>
                <a:schemeClr val="dk1"/>
              </a:buClr>
              <a:buSzPts val="1050"/>
              <a:buNone/>
            </a:pPr>
            <a:endParaRPr/>
          </a:p>
        </p:txBody>
      </p:sp>
      <p:pic>
        <p:nvPicPr>
          <p:cNvPr id="306" name="Google Shape;306;p7" descr="Chart, bar chart, histogram"/>
          <p:cNvPicPr preferRelativeResize="0"/>
          <p:nvPr/>
        </p:nvPicPr>
        <p:blipFill rotWithShape="1">
          <a:blip r:embed="rId3">
            <a:alphaModFix/>
          </a:blip>
          <a:srcRect/>
          <a:stretch/>
        </p:blipFill>
        <p:spPr>
          <a:xfrm>
            <a:off x="2006905" y="896965"/>
            <a:ext cx="4813665" cy="39772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8"/>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10138"/>
              </a:buClr>
              <a:buSzPts val="2400"/>
              <a:buFont typeface="Arial"/>
              <a:buNone/>
            </a:pPr>
            <a:endParaRPr/>
          </a:p>
        </p:txBody>
      </p:sp>
      <p:sp>
        <p:nvSpPr>
          <p:cNvPr id="312" name="Google Shape;312;p8"/>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57175" lvl="0" indent="-142875" algn="l" rtl="0">
              <a:lnSpc>
                <a:spcPct val="85000"/>
              </a:lnSpc>
              <a:spcBef>
                <a:spcPts val="0"/>
              </a:spcBef>
              <a:spcAft>
                <a:spcPts val="0"/>
              </a:spcAft>
              <a:buClr>
                <a:srgbClr val="000000"/>
              </a:buClr>
              <a:buSzPts val="1800"/>
              <a:buNone/>
            </a:pPr>
            <a:endParaRPr/>
          </a:p>
        </p:txBody>
      </p:sp>
      <p:pic>
        <p:nvPicPr>
          <p:cNvPr id="313" name="Google Shape;313;p8"/>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9" name="Google Shape;319;p9"/>
          <p:cNvSpPr txBox="1">
            <a:spLocks noGrp="1"/>
          </p:cNvSpPr>
          <p:nvPr>
            <p:ph type="title"/>
          </p:nvPr>
        </p:nvSpPr>
        <p:spPr>
          <a:xfrm>
            <a:off x="685800" y="290948"/>
            <a:ext cx="7772400" cy="60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000"/>
              <a:buFont typeface="Arial"/>
              <a:buNone/>
            </a:pPr>
            <a:r>
              <a:rPr lang="en-US" dirty="0"/>
              <a:t>Our Partnership by the Numbers</a:t>
            </a:r>
            <a:endParaRPr dirty="0"/>
          </a:p>
        </p:txBody>
      </p:sp>
      <p:pic>
        <p:nvPicPr>
          <p:cNvPr id="320" name="Google Shape;320;p9" descr="Text&#10;&#10;Description automatically generated"/>
          <p:cNvPicPr preferRelativeResize="0"/>
          <p:nvPr/>
        </p:nvPicPr>
        <p:blipFill rotWithShape="1">
          <a:blip r:embed="rId3">
            <a:alphaModFix/>
          </a:blip>
          <a:srcRect/>
          <a:stretch/>
        </p:blipFill>
        <p:spPr>
          <a:xfrm>
            <a:off x="4572000" y="945637"/>
            <a:ext cx="1714891" cy="514467"/>
          </a:xfrm>
          <a:prstGeom prst="rect">
            <a:avLst/>
          </a:prstGeom>
          <a:noFill/>
          <a:ln>
            <a:noFill/>
          </a:ln>
        </p:spPr>
      </p:pic>
      <p:pic>
        <p:nvPicPr>
          <p:cNvPr id="321" name="Google Shape;321;p9" descr="Text, logo&#10;&#10;Description automatically generated"/>
          <p:cNvPicPr preferRelativeResize="0"/>
          <p:nvPr/>
        </p:nvPicPr>
        <p:blipFill rotWithShape="1">
          <a:blip r:embed="rId4">
            <a:alphaModFix/>
          </a:blip>
          <a:srcRect/>
          <a:stretch/>
        </p:blipFill>
        <p:spPr>
          <a:xfrm>
            <a:off x="2821614" y="845258"/>
            <a:ext cx="1750386" cy="802260"/>
          </a:xfrm>
          <a:prstGeom prst="rect">
            <a:avLst/>
          </a:prstGeom>
          <a:noFill/>
          <a:ln>
            <a:noFill/>
          </a:ln>
        </p:spPr>
      </p:pic>
      <p:sp>
        <p:nvSpPr>
          <p:cNvPr id="322" name="Google Shape;322;p9"/>
          <p:cNvSpPr/>
          <p:nvPr/>
        </p:nvSpPr>
        <p:spPr>
          <a:xfrm>
            <a:off x="941098" y="1832265"/>
            <a:ext cx="1371600" cy="1371600"/>
          </a:xfrm>
          <a:prstGeom prst="roundRect">
            <a:avLst>
              <a:gd name="adj" fmla="val 16667"/>
            </a:avLst>
          </a:prstGeom>
          <a:solidFill>
            <a:srgbClr val="20417D"/>
          </a:solidFill>
          <a:ln w="25400" cap="flat" cmpd="sng">
            <a:solidFill>
              <a:srgbClr val="20417D"/>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dirty="0">
                <a:solidFill>
                  <a:schemeClr val="lt1"/>
                </a:solidFill>
                <a:latin typeface="Arial"/>
                <a:ea typeface="Arial"/>
                <a:cs typeface="Arial"/>
                <a:sym typeface="Arial"/>
              </a:rPr>
              <a:t>KITS DISTRIBUTED:</a:t>
            </a:r>
            <a:endParaRPr dirty="0"/>
          </a:p>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dirty="0">
                <a:solidFill>
                  <a:schemeClr val="lt1"/>
                </a:solidFill>
                <a:latin typeface="Arial"/>
                <a:ea typeface="Arial"/>
                <a:cs typeface="Arial"/>
                <a:sym typeface="Arial"/>
              </a:rPr>
              <a:t>4,500+</a:t>
            </a:r>
            <a:endParaRPr dirty="0"/>
          </a:p>
        </p:txBody>
      </p:sp>
      <p:sp>
        <p:nvSpPr>
          <p:cNvPr id="323" name="Google Shape;323;p9"/>
          <p:cNvSpPr/>
          <p:nvPr/>
        </p:nvSpPr>
        <p:spPr>
          <a:xfrm>
            <a:off x="3872484" y="1832265"/>
            <a:ext cx="1399032" cy="1371600"/>
          </a:xfrm>
          <a:prstGeom prst="roundRect">
            <a:avLst>
              <a:gd name="adj" fmla="val 16667"/>
            </a:avLst>
          </a:prstGeom>
          <a:solidFill>
            <a:srgbClr val="446DB5"/>
          </a:solidFill>
          <a:ln>
            <a:noFill/>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chemeClr val="lt1"/>
              </a:buClr>
              <a:buSzPts val="1150"/>
              <a:buFont typeface="Arial"/>
              <a:buNone/>
            </a:pPr>
            <a:r>
              <a:rPr lang="en-US" sz="1150" b="1" i="0" u="none" strike="noStrike" cap="none">
                <a:solidFill>
                  <a:schemeClr val="lt1"/>
                </a:solidFill>
                <a:latin typeface="Arial"/>
                <a:ea typeface="Arial"/>
                <a:cs typeface="Arial"/>
                <a:sym typeface="Arial"/>
              </a:rPr>
              <a:t>EMERGENCY DEPARTMENTS:</a:t>
            </a:r>
            <a:endParaRPr/>
          </a:p>
          <a:p>
            <a:pPr marL="0" marR="0" lvl="0" indent="0" algn="ctr" rtl="0">
              <a:lnSpc>
                <a:spcPct val="100000"/>
              </a:lnSpc>
              <a:spcBef>
                <a:spcPts val="0"/>
              </a:spcBef>
              <a:spcAft>
                <a:spcPts val="0"/>
              </a:spcAft>
              <a:buClr>
                <a:schemeClr val="lt1"/>
              </a:buClr>
              <a:buSzPts val="1150"/>
              <a:buFont typeface="Arial"/>
              <a:buNone/>
            </a:pPr>
            <a:r>
              <a:rPr lang="en-US" sz="1150" b="1" i="0" u="none" strike="noStrike" cap="none">
                <a:solidFill>
                  <a:schemeClr val="lt1"/>
                </a:solidFill>
                <a:latin typeface="Arial"/>
                <a:ea typeface="Arial"/>
                <a:cs typeface="Arial"/>
                <a:sym typeface="Arial"/>
              </a:rPr>
              <a:t>31</a:t>
            </a:r>
            <a:endParaRPr/>
          </a:p>
        </p:txBody>
      </p:sp>
      <p:sp>
        <p:nvSpPr>
          <p:cNvPr id="324" name="Google Shape;324;p9"/>
          <p:cNvSpPr/>
          <p:nvPr/>
        </p:nvSpPr>
        <p:spPr>
          <a:xfrm>
            <a:off x="6831302" y="1832265"/>
            <a:ext cx="1371600" cy="1371600"/>
          </a:xfrm>
          <a:prstGeom prst="roundRect">
            <a:avLst>
              <a:gd name="adj" fmla="val 16667"/>
            </a:avLst>
          </a:prstGeom>
          <a:solidFill>
            <a:srgbClr val="20417D"/>
          </a:solidFill>
          <a:ln>
            <a:noFill/>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MOUD TRAINING ATTENDEES</a:t>
            </a:r>
            <a:endParaRPr/>
          </a:p>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450+</a:t>
            </a:r>
            <a:endParaRPr/>
          </a:p>
        </p:txBody>
      </p:sp>
      <p:sp>
        <p:nvSpPr>
          <p:cNvPr id="325" name="Google Shape;325;p9"/>
          <p:cNvSpPr/>
          <p:nvPr/>
        </p:nvSpPr>
        <p:spPr>
          <a:xfrm>
            <a:off x="889288" y="3385395"/>
            <a:ext cx="3200400" cy="1280160"/>
          </a:xfrm>
          <a:prstGeom prst="roundRect">
            <a:avLst>
              <a:gd name="adj" fmla="val 16667"/>
            </a:avLst>
          </a:prstGeom>
          <a:solidFill>
            <a:srgbClr val="446DB5"/>
          </a:solidFill>
          <a:ln>
            <a:noFill/>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chemeClr val="lt1"/>
              </a:buClr>
              <a:buSzPts val="1150"/>
              <a:buFont typeface="Arial"/>
              <a:buNone/>
            </a:pPr>
            <a:r>
              <a:rPr lang="en-US" sz="1150" b="0" i="0" u="none" strike="noStrike" cap="none">
                <a:solidFill>
                  <a:schemeClr val="lt1"/>
                </a:solidFill>
                <a:latin typeface="Arial"/>
                <a:ea typeface="Arial"/>
                <a:cs typeface="Arial"/>
                <a:sym typeface="Arial"/>
              </a:rPr>
              <a:t>Emergency departments can distribute kits to patients who receive care for </a:t>
            </a:r>
            <a:r>
              <a:rPr lang="en-US" sz="1150" b="1" i="0" u="none" strike="noStrike" cap="none">
                <a:solidFill>
                  <a:schemeClr val="lt1"/>
                </a:solidFill>
                <a:latin typeface="Arial"/>
                <a:ea typeface="Arial"/>
                <a:cs typeface="Arial"/>
                <a:sym typeface="Arial"/>
              </a:rPr>
              <a:t>opioid overdose </a:t>
            </a:r>
            <a:r>
              <a:rPr lang="en-US" sz="1150" b="0" i="0" u="none" strike="noStrike" cap="none">
                <a:solidFill>
                  <a:schemeClr val="lt1"/>
                </a:solidFill>
                <a:latin typeface="Arial"/>
                <a:ea typeface="Arial"/>
                <a:cs typeface="Arial"/>
                <a:sym typeface="Arial"/>
              </a:rPr>
              <a:t>or individuals at </a:t>
            </a:r>
            <a:r>
              <a:rPr lang="en-US" sz="1150" b="1" i="0" u="none" strike="noStrike" cap="none">
                <a:solidFill>
                  <a:schemeClr val="lt1"/>
                </a:solidFill>
                <a:latin typeface="Arial"/>
                <a:ea typeface="Arial"/>
                <a:cs typeface="Arial"/>
                <a:sym typeface="Arial"/>
              </a:rPr>
              <a:t>higher risk for overdose</a:t>
            </a:r>
            <a:endParaRPr/>
          </a:p>
        </p:txBody>
      </p:sp>
      <p:sp>
        <p:nvSpPr>
          <p:cNvPr id="326" name="Google Shape;326;p9"/>
          <p:cNvSpPr/>
          <p:nvPr/>
        </p:nvSpPr>
        <p:spPr>
          <a:xfrm>
            <a:off x="5054312" y="3388612"/>
            <a:ext cx="3200400" cy="1276943"/>
          </a:xfrm>
          <a:prstGeom prst="roundRect">
            <a:avLst>
              <a:gd name="adj" fmla="val 16667"/>
            </a:avLst>
          </a:prstGeom>
          <a:solidFill>
            <a:srgbClr val="446DB5"/>
          </a:solidFill>
          <a:ln>
            <a:noFill/>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chemeClr val="lt1"/>
              </a:buClr>
              <a:buSzPts val="1150"/>
              <a:buFont typeface="Arial"/>
              <a:buNone/>
            </a:pPr>
            <a:r>
              <a:rPr lang="en-US" sz="1150" b="0" i="0" u="none" strike="noStrike" cap="none">
                <a:solidFill>
                  <a:schemeClr val="lt1"/>
                </a:solidFill>
                <a:latin typeface="Arial"/>
                <a:ea typeface="Arial"/>
                <a:cs typeface="Arial"/>
                <a:sym typeface="Arial"/>
              </a:rPr>
              <a:t>This project has made progress in the development of best practices on opioid use disorder (OUD) screening, initiation of medication for opioid use disorder (MOUD) and naloxone distribution through its summit series</a:t>
            </a:r>
            <a:endParaRPr/>
          </a:p>
        </p:txBody>
      </p:sp>
    </p:spTree>
  </p:cSld>
  <p:clrMapOvr>
    <a:masterClrMapping/>
  </p:clrMapOvr>
</p:sld>
</file>

<file path=ppt/theme/theme1.xml><?xml version="1.0" encoding="utf-8"?>
<a:theme xmlns:a="http://schemas.openxmlformats.org/drawingml/2006/main" name="OPEN">
  <a:themeElements>
    <a:clrScheme name="Simple Light">
      <a:dk1>
        <a:srgbClr val="002E5E"/>
      </a:dk1>
      <a:lt1>
        <a:srgbClr val="FFFFFF"/>
      </a:lt1>
      <a:dk2>
        <a:srgbClr val="000000"/>
      </a:dk2>
      <a:lt2>
        <a:srgbClr val="EEEEEE"/>
      </a:lt2>
      <a:accent1>
        <a:srgbClr val="002E5E"/>
      </a:accent1>
      <a:accent2>
        <a:srgbClr val="0475BC"/>
      </a:accent2>
      <a:accent3>
        <a:srgbClr val="35A6F8"/>
      </a:accent3>
      <a:accent4>
        <a:srgbClr val="C6EDF0"/>
      </a:accent4>
      <a:accent5>
        <a:srgbClr val="EFE3D9"/>
      </a:accent5>
      <a:accent6>
        <a:srgbClr val="FFFFFF"/>
      </a:accent6>
      <a:hlink>
        <a:srgbClr val="0475B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2C024B"/>
      </a:accent1>
      <a:accent2>
        <a:srgbClr val="2C57A7"/>
      </a:accent2>
      <a:accent3>
        <a:srgbClr val="99ADB9"/>
      </a:accent3>
      <a:accent4>
        <a:srgbClr val="4569B2"/>
      </a:accent4>
      <a:accent5>
        <a:srgbClr val="65151D"/>
      </a:accent5>
      <a:accent6>
        <a:srgbClr val="8F8F8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2208</Words>
  <Application>Microsoft Office PowerPoint</Application>
  <PresentationFormat>On-screen Show (16:9)</PresentationFormat>
  <Paragraphs>428</Paragraphs>
  <Slides>48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Calibri</vt:lpstr>
      <vt:lpstr>Arial</vt:lpstr>
      <vt:lpstr>Noto Sans Symbols</vt:lpstr>
      <vt:lpstr>Montserrat</vt:lpstr>
      <vt:lpstr>Proxima Nova</vt:lpstr>
      <vt:lpstr>Proxima Nova Extrabold</vt:lpstr>
      <vt:lpstr>Quattrocento Sans</vt:lpstr>
      <vt:lpstr>OPEN</vt:lpstr>
      <vt:lpstr>PowerPoint Presentation</vt:lpstr>
      <vt:lpstr>Introduction and Background  Chad M. Brummett, M.D. Senior Associate Chair for Research Bert N. LaDu Professor of Anesthesiology Division of Pain Medicine University of Michigan Medical School www.michigan-OPEN.org  http://medicine.umich.edu/dept/pain-research Twitter:  @drchadb </vt:lpstr>
      <vt:lpstr>Funding and Disclosures</vt:lpstr>
      <vt:lpstr>Our Goals</vt:lpstr>
      <vt:lpstr>Transitions of Care</vt:lpstr>
      <vt:lpstr>Our Initiatives</vt:lpstr>
      <vt:lpstr>Mortality following ED visit for opioid overdose is common</vt:lpstr>
      <vt:lpstr>PowerPoint Presentation</vt:lpstr>
      <vt:lpstr>Our Partnership by the Numbers</vt:lpstr>
      <vt:lpstr>Resources</vt:lpstr>
      <vt:lpstr>Thank you!</vt:lpstr>
      <vt:lpstr>Quality Improvement in the Emergency Department  Keith E. Kocher, MD MPH Associate Professor Departments of Emergency Medicine &amp; Learning Health Sciences University of Michigan Director, Michigan Emergency Department Improvement Collaborative (MEDIC) www.medicqi.org  </vt:lpstr>
      <vt:lpstr>Funding and Disclosures</vt:lpstr>
      <vt:lpstr>The Team</vt:lpstr>
      <vt:lpstr>Learning Objectives</vt:lpstr>
      <vt:lpstr>Learning Objectives</vt:lpstr>
      <vt:lpstr>Quality Improvement Problem</vt:lpstr>
      <vt:lpstr>Why quality improvement of the emergency care of patients with opioid use disorder? </vt:lpstr>
      <vt:lpstr>Why quality improvement of the emergency care of patients with opioid use disorder? </vt:lpstr>
      <vt:lpstr>Why quality improvement of the emergency care of patients with opioid use disorder?</vt:lpstr>
      <vt:lpstr>What is MEDIC?</vt:lpstr>
      <vt:lpstr>MEDIC Membership 2023</vt:lpstr>
      <vt:lpstr>Value Partnerships</vt:lpstr>
      <vt:lpstr>MEDIC Quality Initiatives</vt:lpstr>
      <vt:lpstr>How Did We Do This?  Gina Dahlem PhD, FNP-C, FAANP Clinical Associate Professor University of Michigan  School of Nursing ginayi@med.umich.edu </vt:lpstr>
      <vt:lpstr>Funding and Disclosures</vt:lpstr>
      <vt:lpstr>How Do I Fit? </vt:lpstr>
      <vt:lpstr>Train-the-Trainer Naloxone Training and Distribution1</vt:lpstr>
      <vt:lpstr>How we started…</vt:lpstr>
      <vt:lpstr>Pre-Implementation Nurse Assessment</vt:lpstr>
      <vt:lpstr>Creation of Resources</vt:lpstr>
      <vt:lpstr>Resources</vt:lpstr>
      <vt:lpstr>PowerPoint Presentation</vt:lpstr>
      <vt:lpstr>Where we are…</vt:lpstr>
      <vt:lpstr>Learning Objectives</vt:lpstr>
      <vt:lpstr>Barriers</vt:lpstr>
      <vt:lpstr>Facilitators/Stigma</vt:lpstr>
      <vt:lpstr>Facilitators/Knowledge Gaps</vt:lpstr>
      <vt:lpstr>Facilitators/Developing ED Processes</vt:lpstr>
      <vt:lpstr>Facilitators/Developing ED Processes</vt:lpstr>
      <vt:lpstr>Learning Objectives</vt:lpstr>
      <vt:lpstr>Sustaining and Scaling</vt:lpstr>
      <vt:lpstr>People</vt:lpstr>
      <vt:lpstr>Value</vt:lpstr>
      <vt:lpstr>Funding</vt:lpstr>
      <vt:lpstr>What’s Next?</vt:lpstr>
      <vt:lpstr>Where to Learn More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English, Ellie</dc:creator>
  <cp:lastModifiedBy>English, Ellie</cp:lastModifiedBy>
  <cp:revision>11</cp:revision>
  <dcterms:modified xsi:type="dcterms:W3CDTF">2023-04-12T20:47:59Z</dcterms:modified>
</cp:coreProperties>
</file>